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bookmarkIdSeed="2">
  <p:sldMasterIdLst>
    <p:sldMasterId id="2147483648" r:id="rId4"/>
  </p:sldMasterIdLst>
  <p:notesMasterIdLst>
    <p:notesMasterId r:id="rId90"/>
  </p:notesMasterIdLst>
  <p:handoutMasterIdLst>
    <p:handoutMasterId r:id="rId91"/>
  </p:handoutMasterIdLst>
  <p:sldIdLst>
    <p:sldId id="268" r:id="rId5"/>
    <p:sldId id="511" r:id="rId6"/>
    <p:sldId id="2636" r:id="rId7"/>
    <p:sldId id="2637" r:id="rId8"/>
    <p:sldId id="2574" r:id="rId9"/>
    <p:sldId id="2632" r:id="rId10"/>
    <p:sldId id="2583" r:id="rId11"/>
    <p:sldId id="2638" r:id="rId12"/>
    <p:sldId id="502" r:id="rId13"/>
    <p:sldId id="2640" r:id="rId14"/>
    <p:sldId id="800" r:id="rId15"/>
    <p:sldId id="2641" r:id="rId16"/>
    <p:sldId id="784" r:id="rId17"/>
    <p:sldId id="2633" r:id="rId18"/>
    <p:sldId id="2634" r:id="rId19"/>
    <p:sldId id="2635" r:id="rId20"/>
    <p:sldId id="2663" r:id="rId21"/>
    <p:sldId id="2642" r:id="rId22"/>
    <p:sldId id="2643" r:id="rId23"/>
    <p:sldId id="2644" r:id="rId24"/>
    <p:sldId id="2645" r:id="rId25"/>
    <p:sldId id="2646" r:id="rId26"/>
    <p:sldId id="2647" r:id="rId27"/>
    <p:sldId id="2649" r:id="rId28"/>
    <p:sldId id="2648" r:id="rId29"/>
    <p:sldId id="2650" r:id="rId30"/>
    <p:sldId id="2664" r:id="rId31"/>
    <p:sldId id="2651" r:id="rId32"/>
    <p:sldId id="2652" r:id="rId33"/>
    <p:sldId id="2653" r:id="rId34"/>
    <p:sldId id="2654" r:id="rId35"/>
    <p:sldId id="2655" r:id="rId36"/>
    <p:sldId id="336" r:id="rId37"/>
    <p:sldId id="2671" r:id="rId38"/>
    <p:sldId id="341" r:id="rId39"/>
    <p:sldId id="342" r:id="rId40"/>
    <p:sldId id="343" r:id="rId41"/>
    <p:sldId id="347" r:id="rId42"/>
    <p:sldId id="348" r:id="rId43"/>
    <p:sldId id="349" r:id="rId44"/>
    <p:sldId id="350" r:id="rId45"/>
    <p:sldId id="351" r:id="rId46"/>
    <p:sldId id="2672" r:id="rId47"/>
    <p:sldId id="2704" r:id="rId48"/>
    <p:sldId id="2665" r:id="rId49"/>
    <p:sldId id="2666" r:id="rId50"/>
    <p:sldId id="2667" r:id="rId51"/>
    <p:sldId id="2668" r:id="rId52"/>
    <p:sldId id="2669" r:id="rId53"/>
    <p:sldId id="2598" r:id="rId54"/>
    <p:sldId id="2683" r:id="rId55"/>
    <p:sldId id="419" r:id="rId56"/>
    <p:sldId id="420" r:id="rId57"/>
    <p:sldId id="421" r:id="rId58"/>
    <p:sldId id="432" r:id="rId59"/>
    <p:sldId id="422" r:id="rId60"/>
    <p:sldId id="427" r:id="rId61"/>
    <p:sldId id="426" r:id="rId62"/>
    <p:sldId id="428" r:id="rId63"/>
    <p:sldId id="2684" r:id="rId64"/>
    <p:sldId id="443" r:id="rId65"/>
    <p:sldId id="257" r:id="rId66"/>
    <p:sldId id="453" r:id="rId67"/>
    <p:sldId id="454" r:id="rId68"/>
    <p:sldId id="455" r:id="rId69"/>
    <p:sldId id="456" r:id="rId70"/>
    <p:sldId id="457" r:id="rId71"/>
    <p:sldId id="458" r:id="rId72"/>
    <p:sldId id="263" r:id="rId73"/>
    <p:sldId id="460" r:id="rId74"/>
    <p:sldId id="461" r:id="rId75"/>
    <p:sldId id="462" r:id="rId76"/>
    <p:sldId id="2701" r:id="rId77"/>
    <p:sldId id="2705" r:id="rId78"/>
    <p:sldId id="2706" r:id="rId79"/>
    <p:sldId id="447" r:id="rId80"/>
    <p:sldId id="448" r:id="rId81"/>
    <p:sldId id="467" r:id="rId82"/>
    <p:sldId id="449" r:id="rId83"/>
    <p:sldId id="450" r:id="rId84"/>
    <p:sldId id="451" r:id="rId85"/>
    <p:sldId id="2700" r:id="rId86"/>
    <p:sldId id="464" r:id="rId87"/>
    <p:sldId id="2703" r:id="rId88"/>
    <p:sldId id="2686" r:id="rId89"/>
  </p:sldIdLst>
  <p:sldSz cx="12192000" cy="6858000"/>
  <p:notesSz cx="6858000" cy="9144000"/>
  <p:embeddedFontLst>
    <p:embeddedFont>
      <p:font typeface="Candara" panose="020E050203030302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FAUSans Office" panose="020B0504010101010104" pitchFamily="34" charset="77"/>
      <p:regular r:id="rId100"/>
      <p:bold r:id="rId101"/>
      <p:italic r:id="rId102"/>
      <p:boldItalic r:id="rId10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05CF46-3410-AA0A-1245-8A9FE69B923A}" name="Piperski, Aleksandr" initials="PA" userId="S::to51xyhu@fauad.fau.de::f69a4bad-1b71-4b84-bcb6-3723fb1bc78f" providerId="AD"/>
  <p188:author id="{FEEC5457-15E6-6E38-F443-7A192C593AD5}" name="Dykes, Nathan" initials="DN" userId="S::la06moso@fauad.fau.de::bb86161d-c33f-41e7-93df-f57ac910d38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C0DAD2"/>
    <a:srgbClr val="BAC0D9"/>
    <a:srgbClr val="C0DABB"/>
    <a:srgbClr val="990033"/>
    <a:srgbClr val="FF99CC"/>
    <a:srgbClr val="FFCCFF"/>
    <a:srgbClr val="FBD4DC"/>
    <a:srgbClr val="F8A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795"/>
    <p:restoredTop sz="97173"/>
  </p:normalViewPr>
  <p:slideViewPr>
    <p:cSldViewPr snapToGrid="0">
      <p:cViewPr>
        <p:scale>
          <a:sx n="130" d="100"/>
          <a:sy n="130" d="100"/>
        </p:scale>
        <p:origin x="352" y="9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127" d="100"/>
          <a:sy n="127" d="100"/>
        </p:scale>
        <p:origin x="29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2.fntdata"/><Relationship Id="rId108"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6.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9.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796673-B35C-B37D-3219-C53285AA13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D8D901-A21A-BE4D-089A-7CA65E41BE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FC277-78D7-FD40-B599-ED34D02CBE47}" type="datetimeFigureOut">
              <a:t>9/7/25</a:t>
            </a:fld>
            <a:endParaRPr lang="en-US"/>
          </a:p>
        </p:txBody>
      </p:sp>
      <p:sp>
        <p:nvSpPr>
          <p:cNvPr id="4" name="Footer Placeholder 3">
            <a:extLst>
              <a:ext uri="{FF2B5EF4-FFF2-40B4-BE49-F238E27FC236}">
                <a16:creationId xmlns:a16="http://schemas.microsoft.com/office/drawing/2014/main" id="{EB0E049B-85E9-A6EA-A8B1-7CC12B8D6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5A40A3-2E20-0293-C9D9-7C5F7E2CA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D7A19F-1495-B848-AD29-53732E1E2D4D}" type="slidenum">
              <a:t>‹#›</a:t>
            </a:fld>
            <a:endParaRPr lang="en-US"/>
          </a:p>
        </p:txBody>
      </p:sp>
    </p:spTree>
    <p:extLst>
      <p:ext uri="{BB962C8B-B14F-4D97-AF65-F5344CB8AC3E}">
        <p14:creationId xmlns:p14="http://schemas.microsoft.com/office/powerpoint/2010/main" val="3877639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79876-35BB-4790-A6E6-84E358FFE4CB}" type="datetimeFigureOut">
              <a:rPr lang="en-GB" smtClean="0"/>
              <a:t>07/09/2025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78C15-C8E2-434D-9C71-D59CB069DB57}"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1pPr>
    <a:lvl2pPr marL="4572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2pPr>
    <a:lvl3pPr marL="9144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3pPr>
    <a:lvl4pPr marL="13716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4pPr>
    <a:lvl5pPr marL="18288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17D78C15-C8E2-434D-9C71-D59CB069DB57}" type="slidenum">
              <a:rPr lang="en-GB" smtClean="0"/>
              <a:t>1</a:t>
            </a:fld>
            <a:endParaRPr lang="en-GB"/>
          </a:p>
        </p:txBody>
      </p:sp>
    </p:spTree>
    <p:extLst>
      <p:ext uri="{BB962C8B-B14F-4D97-AF65-F5344CB8AC3E}">
        <p14:creationId xmlns:p14="http://schemas.microsoft.com/office/powerpoint/2010/main" val="33200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3643-1499-6E30-F975-72A500D7CFA6}"/>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93C2C1D-0B67-AE65-709C-79160AD04C9C}"/>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CA83C733-C705-139B-3AF4-CE10F0480B76}"/>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636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A201-7335-CF22-4214-9251A1803682}"/>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4459566B-6753-DFCD-8997-494E8B3AA05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129D53FA-4C2A-98A2-156D-224C55E50E9C}"/>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4420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B07D-B0F0-50F1-B379-B7FA2FCC2782}"/>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D9E76DD0-BFEE-5785-38EE-84D6E0358C9E}"/>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81EB1998-2F8F-38D0-1FAF-79C19B8A1360}"/>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2392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D89C-578C-80AB-AF09-8DE6278D7A37}"/>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DFD6F467-456B-6469-752D-12579708FC3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FBCCE239-F5C8-3263-6740-7C4381253638}"/>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1153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5C75D-B790-61C3-6D58-7D35E99ACB7E}"/>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A3F3627-FB07-BFD5-B70E-AFBB5E929A76}"/>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37CD7BBB-8EDB-16DA-091F-3CF3C66575E3}"/>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9044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9CF6C-0CFE-7962-FB22-57172E9601A7}"/>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4D413FD2-61AE-E38F-8207-2FB52FEBD8DC}"/>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8B7999B7-D147-BC00-F0DF-419E8C394BB8}"/>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6946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D18-F08B-822D-9DC3-37A4CAD14D78}"/>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53CB9132-4678-6229-E77E-C6BE35AF7B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621B7D12-0F63-35DB-93F4-99743D09A916}"/>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8348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9CB56-6C59-E614-670E-6453A68F76CB}"/>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43909E1-EFEE-45AC-2F61-13CD5960C4C1}"/>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AF60C4FA-127F-C938-3E11-F148BFBC400E}"/>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05796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D5529-89DA-EEFE-B6C6-DFC93F140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CCB23-63F4-FAF9-6839-D04E05D0B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42A09-AAE7-1F7D-6767-D6E09B5EDD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42D1EC-0EDA-5DC0-59DD-1F395602E229}"/>
              </a:ext>
            </a:extLst>
          </p:cNvPr>
          <p:cNvSpPr>
            <a:spLocks noGrp="1"/>
          </p:cNvSpPr>
          <p:nvPr>
            <p:ph type="sldNum" sz="quarter" idx="5"/>
          </p:nvPr>
        </p:nvSpPr>
        <p:spPr/>
        <p:txBody>
          <a:bodyPr/>
          <a:lstStyle/>
          <a:p>
            <a:fld id="{17D78C15-C8E2-434D-9C71-D59CB069DB57}" type="slidenum">
              <a:rPr lang="en-GB" smtClean="0"/>
              <a:t>25</a:t>
            </a:fld>
            <a:endParaRPr lang="en-GB"/>
          </a:p>
        </p:txBody>
      </p:sp>
    </p:spTree>
    <p:extLst>
      <p:ext uri="{BB962C8B-B14F-4D97-AF65-F5344CB8AC3E}">
        <p14:creationId xmlns:p14="http://schemas.microsoft.com/office/powerpoint/2010/main" val="569388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26</a:t>
            </a:fld>
            <a:endParaRPr lang="en-GB"/>
          </a:p>
        </p:txBody>
      </p:sp>
    </p:spTree>
    <p:extLst>
      <p:ext uri="{BB962C8B-B14F-4D97-AF65-F5344CB8AC3E}">
        <p14:creationId xmlns:p14="http://schemas.microsoft.com/office/powerpoint/2010/main" val="286161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2</a:t>
            </a:fld>
            <a:endParaRPr lang="en-GB"/>
          </a:p>
        </p:txBody>
      </p:sp>
    </p:spTree>
    <p:extLst>
      <p:ext uri="{BB962C8B-B14F-4D97-AF65-F5344CB8AC3E}">
        <p14:creationId xmlns:p14="http://schemas.microsoft.com/office/powerpoint/2010/main" val="1470233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30</a:t>
            </a:fld>
            <a:endParaRPr lang="en-GB"/>
          </a:p>
        </p:txBody>
      </p:sp>
    </p:spTree>
    <p:extLst>
      <p:ext uri="{BB962C8B-B14F-4D97-AF65-F5344CB8AC3E}">
        <p14:creationId xmlns:p14="http://schemas.microsoft.com/office/powerpoint/2010/main" val="3961374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31</a:t>
            </a:fld>
            <a:endParaRPr lang="en-GB"/>
          </a:p>
        </p:txBody>
      </p:sp>
    </p:spTree>
    <p:extLst>
      <p:ext uri="{BB962C8B-B14F-4D97-AF65-F5344CB8AC3E}">
        <p14:creationId xmlns:p14="http://schemas.microsoft.com/office/powerpoint/2010/main" val="2005472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33</a:t>
            </a:fld>
            <a:endParaRPr lang="en-GB"/>
          </a:p>
        </p:txBody>
      </p:sp>
    </p:spTree>
    <p:extLst>
      <p:ext uri="{BB962C8B-B14F-4D97-AF65-F5344CB8AC3E}">
        <p14:creationId xmlns:p14="http://schemas.microsoft.com/office/powerpoint/2010/main" val="421703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35</a:t>
            </a:fld>
            <a:endParaRPr lang="en-GB"/>
          </a:p>
        </p:txBody>
      </p:sp>
    </p:spTree>
    <p:extLst>
      <p:ext uri="{BB962C8B-B14F-4D97-AF65-F5344CB8AC3E}">
        <p14:creationId xmlns:p14="http://schemas.microsoft.com/office/powerpoint/2010/main" val="210847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36</a:t>
            </a:fld>
            <a:endParaRPr lang="en-GB"/>
          </a:p>
        </p:txBody>
      </p:sp>
    </p:spTree>
    <p:extLst>
      <p:ext uri="{BB962C8B-B14F-4D97-AF65-F5344CB8AC3E}">
        <p14:creationId xmlns:p14="http://schemas.microsoft.com/office/powerpoint/2010/main" val="157418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38</a:t>
            </a:fld>
            <a:endParaRPr lang="en-GB"/>
          </a:p>
        </p:txBody>
      </p:sp>
    </p:spTree>
    <p:extLst>
      <p:ext uri="{BB962C8B-B14F-4D97-AF65-F5344CB8AC3E}">
        <p14:creationId xmlns:p14="http://schemas.microsoft.com/office/powerpoint/2010/main" val="316420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 are these disciplines different, what do you expect? </a:t>
            </a:r>
          </a:p>
        </p:txBody>
      </p:sp>
      <p:sp>
        <p:nvSpPr>
          <p:cNvPr id="4" name="Slide Number Placeholder 3"/>
          <p:cNvSpPr>
            <a:spLocks noGrp="1"/>
          </p:cNvSpPr>
          <p:nvPr>
            <p:ph type="sldNum" sz="quarter" idx="5"/>
          </p:nvPr>
        </p:nvSpPr>
        <p:spPr/>
        <p:txBody>
          <a:bodyPr/>
          <a:lstStyle/>
          <a:p>
            <a:fld id="{17D78C15-C8E2-434D-9C71-D59CB069DB57}" type="slidenum">
              <a:rPr lang="en-GB" smtClean="0"/>
              <a:t>45</a:t>
            </a:fld>
            <a:endParaRPr lang="en-GB"/>
          </a:p>
        </p:txBody>
      </p:sp>
    </p:spTree>
    <p:extLst>
      <p:ext uri="{BB962C8B-B14F-4D97-AF65-F5344CB8AC3E}">
        <p14:creationId xmlns:p14="http://schemas.microsoft.com/office/powerpoint/2010/main" val="188199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48</a:t>
            </a:fld>
            <a:endParaRPr lang="en-GB"/>
          </a:p>
        </p:txBody>
      </p:sp>
    </p:spTree>
    <p:extLst>
      <p:ext uri="{BB962C8B-B14F-4D97-AF65-F5344CB8AC3E}">
        <p14:creationId xmlns:p14="http://schemas.microsoft.com/office/powerpoint/2010/main" val="319159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2EAE7-E561-9E7B-061E-02EFBF0D0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98267-FDB0-A640-4B32-F395C1AE5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4452A-2A93-4C75-A528-BDBCCA5758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5A8289-314F-A5F6-7CBF-B029AAE14A52}"/>
              </a:ext>
            </a:extLst>
          </p:cNvPr>
          <p:cNvSpPr>
            <a:spLocks noGrp="1"/>
          </p:cNvSpPr>
          <p:nvPr>
            <p:ph type="sldNum" sz="quarter" idx="5"/>
          </p:nvPr>
        </p:nvSpPr>
        <p:spPr/>
        <p:txBody>
          <a:bodyPr/>
          <a:lstStyle/>
          <a:p>
            <a:fld id="{17D78C15-C8E2-434D-9C71-D59CB069DB57}" type="slidenum">
              <a:rPr lang="en-GB" smtClean="0"/>
              <a:t>51</a:t>
            </a:fld>
            <a:endParaRPr lang="en-GB"/>
          </a:p>
        </p:txBody>
      </p:sp>
    </p:spTree>
    <p:extLst>
      <p:ext uri="{BB962C8B-B14F-4D97-AF65-F5344CB8AC3E}">
        <p14:creationId xmlns:p14="http://schemas.microsoft.com/office/powerpoint/2010/main" val="5473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52</a:t>
            </a:fld>
            <a:endParaRPr lang="en-GB"/>
          </a:p>
        </p:txBody>
      </p:sp>
    </p:spTree>
    <p:extLst>
      <p:ext uri="{BB962C8B-B14F-4D97-AF65-F5344CB8AC3E}">
        <p14:creationId xmlns:p14="http://schemas.microsoft.com/office/powerpoint/2010/main" val="388166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a:t>
            </a:fld>
            <a:endParaRPr lang="en-GB"/>
          </a:p>
        </p:txBody>
      </p:sp>
    </p:spTree>
    <p:extLst>
      <p:ext uri="{BB962C8B-B14F-4D97-AF65-F5344CB8AC3E}">
        <p14:creationId xmlns:p14="http://schemas.microsoft.com/office/powerpoint/2010/main" val="578670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D78C15-C8E2-434D-9C71-D59CB069DB57}" type="slidenum">
              <a:rPr kumimoji="0" lang="en-GB"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182016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0FFD1-C0B0-267B-494C-46B46B553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15E8C-DBDB-793D-BF75-B1100F6F1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7533-4206-D86D-CA52-E88442CB4341}"/>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2B439F66-8D30-F5E5-BD45-CCAE4574A52D}"/>
              </a:ext>
            </a:extLst>
          </p:cNvPr>
          <p:cNvSpPr>
            <a:spLocks noGrp="1"/>
          </p:cNvSpPr>
          <p:nvPr>
            <p:ph type="sldNum" sz="quarter" idx="5"/>
          </p:nvPr>
        </p:nvSpPr>
        <p:spPr/>
        <p:txBody>
          <a:bodyPr/>
          <a:lstStyle/>
          <a:p>
            <a:fld id="{17D78C15-C8E2-434D-9C71-D59CB069DB57}" type="slidenum">
              <a:rPr lang="en-GB" smtClean="0"/>
              <a:t>85</a:t>
            </a:fld>
            <a:endParaRPr lang="en-GB"/>
          </a:p>
        </p:txBody>
      </p:sp>
    </p:spTree>
    <p:extLst>
      <p:ext uri="{BB962C8B-B14F-4D97-AF65-F5344CB8AC3E}">
        <p14:creationId xmlns:p14="http://schemas.microsoft.com/office/powerpoint/2010/main" val="320436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DBB8C73D-47D5-4A72-9BBD-7FCCA7A32566}" type="slidenum">
              <a:rPr lang="en-GB">
                <a:latin typeface="Arial" pitchFamily="34" charset="0"/>
              </a:rPr>
              <a:pPr/>
              <a:t>5</a:t>
            </a:fld>
            <a:endParaRPr lang="en-GB">
              <a:latin typeface="Arial" pitchFamily="34" charset="0"/>
            </a:endParaRPr>
          </a:p>
        </p:txBody>
      </p:sp>
      <p:sp>
        <p:nvSpPr>
          <p:cNvPr id="62466" name="Rectangle 2"/>
          <p:cNvSpPr>
            <a:spLocks noGrp="1" noRot="1" noChangeAspect="1" noChangeArrowheads="1"/>
          </p:cNvSpPr>
          <p:nvPr>
            <p:ph type="sldImg"/>
          </p:nvPr>
        </p:nvSpPr>
        <p:spPr>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ptos" panose="020B0004020202020204" pitchFamily="34" charset="0"/>
                <a:ea typeface="ＭＳ Ｐゴシック" pitchFamily="34" charset="-128"/>
              </a:rPr>
              <a:t>Lexicography – and marking up on paper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DE6BA-5421-D39C-CC50-5B0F59B83310}"/>
            </a:ext>
          </a:extLst>
        </p:cNvPr>
        <p:cNvGrpSpPr/>
        <p:nvPr/>
      </p:nvGrpSpPr>
      <p:grpSpPr>
        <a:xfrm>
          <a:off x="0" y="0"/>
          <a:ext cx="0" cy="0"/>
          <a:chOff x="0" y="0"/>
          <a:chExt cx="0" cy="0"/>
        </a:xfrm>
      </p:grpSpPr>
      <p:sp>
        <p:nvSpPr>
          <p:cNvPr id="62465" name="Rectangle 7">
            <a:extLst>
              <a:ext uri="{FF2B5EF4-FFF2-40B4-BE49-F238E27FC236}">
                <a16:creationId xmlns:a16="http://schemas.microsoft.com/office/drawing/2014/main" id="{C6050190-437F-5ED3-100D-2FF54D572A70}"/>
              </a:ext>
            </a:extLst>
          </p:cNvPr>
          <p:cNvSpPr>
            <a:spLocks noGrp="1" noChangeArrowheads="1"/>
          </p:cNvSpPr>
          <p:nvPr>
            <p:ph type="sldNum" sz="quarter" idx="5"/>
          </p:nvPr>
        </p:nvSpPr>
        <p:spPr>
          <a:noFill/>
        </p:spPr>
        <p:txBody>
          <a:bodyPr/>
          <a:lstStyle/>
          <a:p>
            <a:fld id="{DBB8C73D-47D5-4A72-9BBD-7FCCA7A32566}" type="slidenum">
              <a:rPr lang="en-GB">
                <a:latin typeface="Arial" pitchFamily="34" charset="0"/>
              </a:rPr>
              <a:pPr/>
              <a:t>6</a:t>
            </a:fld>
            <a:endParaRPr lang="en-GB">
              <a:latin typeface="Arial" pitchFamily="34" charset="0"/>
            </a:endParaRPr>
          </a:p>
        </p:txBody>
      </p:sp>
      <p:sp>
        <p:nvSpPr>
          <p:cNvPr id="62466" name="Rectangle 2">
            <a:extLst>
              <a:ext uri="{FF2B5EF4-FFF2-40B4-BE49-F238E27FC236}">
                <a16:creationId xmlns:a16="http://schemas.microsoft.com/office/drawing/2014/main" id="{7F0F9E28-12DC-1348-7775-5D567BA1F021}"/>
              </a:ext>
            </a:extLst>
          </p:cNvPr>
          <p:cNvSpPr>
            <a:spLocks noGrp="1" noRot="1" noChangeAspect="1" noChangeArrowheads="1"/>
          </p:cNvSpPr>
          <p:nvPr>
            <p:ph type="sldImg"/>
          </p:nvPr>
        </p:nvSpPr>
        <p:spPr>
          <a:solidFill>
            <a:srgbClr val="FFFFFF"/>
          </a:solidFill>
          <a:ln/>
        </p:spPr>
      </p:sp>
      <p:sp>
        <p:nvSpPr>
          <p:cNvPr id="62467" name="Rectangle 3">
            <a:extLst>
              <a:ext uri="{FF2B5EF4-FFF2-40B4-BE49-F238E27FC236}">
                <a16:creationId xmlns:a16="http://schemas.microsoft.com/office/drawing/2014/main" id="{42442EEF-828E-E467-B545-D8A4B9E5B6E1}"/>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ptos" panose="020B0004020202020204" pitchFamily="34" charset="0"/>
                <a:ea typeface="ＭＳ Ｐゴシック" pitchFamily="34" charset="-128"/>
              </a:rPr>
              <a:t>Lexicography – and marking up on paper </a:t>
            </a:r>
          </a:p>
        </p:txBody>
      </p:sp>
    </p:spTree>
    <p:extLst>
      <p:ext uri="{BB962C8B-B14F-4D97-AF65-F5344CB8AC3E}">
        <p14:creationId xmlns:p14="http://schemas.microsoft.com/office/powerpoint/2010/main" val="375097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6D7682E4-9552-4C4A-BAA9-FC388D49DFBC}" type="slidenum">
              <a:rPr lang="en-GB">
                <a:latin typeface="Arial" pitchFamily="34" charset="0"/>
              </a:rPr>
              <a:pPr/>
              <a:t>7</a:t>
            </a:fld>
            <a:endParaRPr lang="en-GB">
              <a:latin typeface="Arial" pitchFamily="34" charset="0"/>
            </a:endParaRPr>
          </a:p>
        </p:txBody>
      </p:sp>
      <p:sp>
        <p:nvSpPr>
          <p:cNvPr id="64514" name="Rectangle 2"/>
          <p:cNvSpPr>
            <a:spLocks noGrp="1" noRot="1" noChangeAspect="1" noChangeArrowheads="1"/>
          </p:cNvSpPr>
          <p:nvPr>
            <p:ph type="sldImg"/>
          </p:nvPr>
        </p:nvSpPr>
        <p:spPr>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ln>
        </p:spPr>
        <p:txBody>
          <a:bodyPr/>
          <a:lstStyle/>
          <a:p>
            <a:endParaRPr lang="en-US">
              <a:latin typeface="Aptos" panose="020B0004020202020204"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12</a:t>
            </a:fld>
            <a:endParaRPr lang="en-GB"/>
          </a:p>
        </p:txBody>
      </p:sp>
    </p:spTree>
    <p:extLst>
      <p:ext uri="{BB962C8B-B14F-4D97-AF65-F5344CB8AC3E}">
        <p14:creationId xmlns:p14="http://schemas.microsoft.com/office/powerpoint/2010/main" val="170885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335454F4-B208-5A43-BC44-827FAEBF3C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71B943CF-7FBE-844E-AA43-6735B2F21F4D}"/>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784E-BA52-664D-B86A-BED810F51AE3}"/>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608E7475-01A2-BBC4-93C8-38BA73ED3E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2E49188D-F8EF-2C15-860A-187E94E0067A}"/>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7736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r>
              <a:rPr lang="en-GB"/>
              <a:t>9 Sep 2025 | © RC21 Team</a:t>
            </a:r>
            <a:endParaRPr lang="en-US"/>
          </a:p>
        </p:txBody>
      </p:sp>
      <p:sp>
        <p:nvSpPr>
          <p:cNvPr id="5" name="Footer Placeholder 4"/>
          <p:cNvSpPr>
            <a:spLocks noGrp="1"/>
          </p:cNvSpPr>
          <p:nvPr>
            <p:ph type="ftr" sz="quarter" idx="11"/>
          </p:nvPr>
        </p:nvSpPr>
        <p:spPr/>
        <p:txBody>
          <a:bodyPr/>
          <a:lstStyle/>
          <a:p>
            <a:r>
              <a:rPr lang="en-US"/>
              <a:t>FlexiConc: Reading concordances with algorithms</a:t>
            </a:r>
          </a:p>
        </p:txBody>
      </p:sp>
      <p:sp>
        <p:nvSpPr>
          <p:cNvPr id="6" name="Slide Number Placeholder 5"/>
          <p:cNvSpPr>
            <a:spLocks noGrp="1"/>
          </p:cNvSpPr>
          <p:nvPr>
            <p:ph type="sldNum" sz="quarter" idx="12"/>
          </p:nvPr>
        </p:nvSpPr>
        <p:spPr/>
        <p:txBody>
          <a:bodyPr/>
          <a:lstStyle/>
          <a:p>
            <a:fld id="{B2EB7B1D-155F-DE45-A4D9-3453DB08EE0D}" type="slidenum">
              <a:r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6E29E-1E2A-44E5-3FC5-786EBA6F840B}"/>
              </a:ext>
            </a:extLst>
          </p:cNvPr>
          <p:cNvSpPr/>
          <p:nvPr userDrawn="1"/>
        </p:nvSpPr>
        <p:spPr>
          <a:xfrm rot="5400000">
            <a:off x="5491842" y="-5491842"/>
            <a:ext cx="1208314" cy="12192002"/>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9749424-4954-1C18-42E0-2013AE4CDBE1}"/>
              </a:ext>
            </a:extLst>
          </p:cNvPr>
          <p:cNvSpPr/>
          <p:nvPr userDrawn="1"/>
        </p:nvSpPr>
        <p:spPr>
          <a:xfrm rot="5400000">
            <a:off x="5937484" y="603483"/>
            <a:ext cx="317030"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sp>
        <p:nvSpPr>
          <p:cNvPr id="2" name="Title 1"/>
          <p:cNvSpPr>
            <a:spLocks noGrp="1"/>
          </p:cNvSpPr>
          <p:nvPr>
            <p:ph type="title"/>
          </p:nvPr>
        </p:nvSpPr>
        <p:spPr>
          <a:xfrm>
            <a:off x="-1" y="0"/>
            <a:ext cx="11353801"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
        <p:nvSpPr>
          <p:cNvPr id="3" name="Content Placeholder 2"/>
          <p:cNvSpPr>
            <a:spLocks noGrp="1"/>
          </p:cNvSpPr>
          <p:nvPr>
            <p:ph idx="1"/>
          </p:nvPr>
        </p:nvSpPr>
        <p:spPr>
          <a:xfrm>
            <a:off x="382692" y="1388794"/>
            <a:ext cx="11426616" cy="4787075"/>
          </a:xfrm>
        </p:spPr>
        <p:txBody>
          <a:bodyPr>
            <a:no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0" y="6540966"/>
            <a:ext cx="2743200" cy="317032"/>
          </a:xfrm>
        </p:spPr>
        <p:txBody>
          <a:bodyPr/>
          <a:lstStyle>
            <a:lvl1pPr>
              <a:defRPr sz="1400">
                <a:solidFill>
                  <a:schemeClr val="accent2">
                    <a:lumMod val="50000"/>
                  </a:schemeClr>
                </a:solidFill>
              </a:defRPr>
            </a:lvl1pPr>
          </a:lstStyle>
          <a:p>
            <a:r>
              <a:rPr lang="en-GB"/>
              <a:t>9 Sep 2025 | © RC21 Team</a:t>
            </a:r>
            <a:endParaRPr lang="en-US"/>
          </a:p>
        </p:txBody>
      </p:sp>
      <p:sp>
        <p:nvSpPr>
          <p:cNvPr id="5" name="Footer Placeholder 4"/>
          <p:cNvSpPr>
            <a:spLocks noGrp="1"/>
          </p:cNvSpPr>
          <p:nvPr>
            <p:ph type="ftr" sz="quarter" idx="11"/>
          </p:nvPr>
        </p:nvSpPr>
        <p:spPr>
          <a:xfrm>
            <a:off x="3560064" y="6540965"/>
            <a:ext cx="5071872" cy="317035"/>
          </a:xfrm>
        </p:spPr>
        <p:txBody>
          <a:bodyPr/>
          <a:lstStyle>
            <a:lvl1pPr>
              <a:defRPr sz="1400">
                <a:solidFill>
                  <a:schemeClr val="accent2">
                    <a:lumMod val="50000"/>
                  </a:schemeClr>
                </a:solidFill>
              </a:defRPr>
            </a:lvl1pPr>
          </a:lstStyle>
          <a:p>
            <a:r>
              <a:rPr lang="en-US"/>
              <a:t>FlexiConc: Reading concordances with algorithms</a:t>
            </a:r>
          </a:p>
        </p:txBody>
      </p:sp>
      <p:sp>
        <p:nvSpPr>
          <p:cNvPr id="6" name="Slide Number Placeholder 5"/>
          <p:cNvSpPr>
            <a:spLocks noGrp="1"/>
          </p:cNvSpPr>
          <p:nvPr>
            <p:ph type="sldNum" sz="quarter" idx="12"/>
          </p:nvPr>
        </p:nvSpPr>
        <p:spPr>
          <a:xfrm>
            <a:off x="9448800" y="6540967"/>
            <a:ext cx="2743200" cy="317031"/>
          </a:xfrm>
        </p:spPr>
        <p:txBody>
          <a:bodyPr/>
          <a:lstStyle>
            <a:lvl1pPr>
              <a:defRPr sz="1400" b="1">
                <a:solidFill>
                  <a:schemeClr val="accent2">
                    <a:lumMod val="50000"/>
                  </a:schemeClr>
                </a:solidFill>
              </a:defRPr>
            </a:lvl1pPr>
          </a:lstStyle>
          <a:p>
            <a:fld id="{B2EB7B1D-155F-DE45-A4D9-3453DB08EE0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80333-980E-8B55-2771-139A8D5F02D0}"/>
              </a:ext>
            </a:extLst>
          </p:cNvPr>
          <p:cNvSpPr/>
          <p:nvPr userDrawn="1"/>
        </p:nvSpPr>
        <p:spPr>
          <a:xfrm rot="5400000">
            <a:off x="5491843" y="-5491842"/>
            <a:ext cx="1208314"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97651C4-8807-4F0E-0675-D3C14F0D2524}"/>
              </a:ext>
            </a:extLst>
          </p:cNvPr>
          <p:cNvSpPr>
            <a:spLocks noGrp="1"/>
          </p:cNvSpPr>
          <p:nvPr>
            <p:ph type="title"/>
          </p:nvPr>
        </p:nvSpPr>
        <p:spPr>
          <a:xfrm>
            <a:off x="0" y="0"/>
            <a:ext cx="11353800"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
        <p:nvSpPr>
          <p:cNvPr id="11" name="Rectangle 10">
            <a:extLst>
              <a:ext uri="{FF2B5EF4-FFF2-40B4-BE49-F238E27FC236}">
                <a16:creationId xmlns:a16="http://schemas.microsoft.com/office/drawing/2014/main" id="{1B486369-1C5D-6097-3686-4653D1016C85}"/>
              </a:ext>
            </a:extLst>
          </p:cNvPr>
          <p:cNvSpPr/>
          <p:nvPr userDrawn="1"/>
        </p:nvSpPr>
        <p:spPr>
          <a:xfrm rot="5400000">
            <a:off x="5937484" y="603483"/>
            <a:ext cx="317030"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sp>
        <p:nvSpPr>
          <p:cNvPr id="12" name="Date Placeholder 3">
            <a:extLst>
              <a:ext uri="{FF2B5EF4-FFF2-40B4-BE49-F238E27FC236}">
                <a16:creationId xmlns:a16="http://schemas.microsoft.com/office/drawing/2014/main" id="{129E9AE7-8FDC-5160-A1C2-43C6E23EC84D}"/>
              </a:ext>
            </a:extLst>
          </p:cNvPr>
          <p:cNvSpPr>
            <a:spLocks noGrp="1"/>
          </p:cNvSpPr>
          <p:nvPr>
            <p:ph type="dt" sz="half" idx="10"/>
          </p:nvPr>
        </p:nvSpPr>
        <p:spPr>
          <a:xfrm>
            <a:off x="0" y="6540966"/>
            <a:ext cx="2743200" cy="317032"/>
          </a:xfrm>
        </p:spPr>
        <p:txBody>
          <a:bodyPr/>
          <a:lstStyle>
            <a:lvl1pPr>
              <a:defRPr sz="1400">
                <a:solidFill>
                  <a:schemeClr val="accent2">
                    <a:lumMod val="50000"/>
                  </a:schemeClr>
                </a:solidFill>
              </a:defRPr>
            </a:lvl1pPr>
          </a:lstStyle>
          <a:p>
            <a:r>
              <a:rPr lang="en-GB"/>
              <a:t>9 Sep 2025 | © RC21 Team</a:t>
            </a:r>
            <a:endParaRPr lang="en-US"/>
          </a:p>
        </p:txBody>
      </p:sp>
      <p:sp>
        <p:nvSpPr>
          <p:cNvPr id="13" name="Footer Placeholder 4">
            <a:extLst>
              <a:ext uri="{FF2B5EF4-FFF2-40B4-BE49-F238E27FC236}">
                <a16:creationId xmlns:a16="http://schemas.microsoft.com/office/drawing/2014/main" id="{7EB7F3AA-7FFB-5041-CD31-1E75C9F1B7C9}"/>
              </a:ext>
            </a:extLst>
          </p:cNvPr>
          <p:cNvSpPr>
            <a:spLocks noGrp="1"/>
          </p:cNvSpPr>
          <p:nvPr>
            <p:ph type="ftr" sz="quarter" idx="11"/>
          </p:nvPr>
        </p:nvSpPr>
        <p:spPr>
          <a:xfrm>
            <a:off x="3560064" y="6540965"/>
            <a:ext cx="5071872" cy="317035"/>
          </a:xfrm>
        </p:spPr>
        <p:txBody>
          <a:bodyPr/>
          <a:lstStyle>
            <a:lvl1pPr>
              <a:defRPr sz="1400">
                <a:solidFill>
                  <a:schemeClr val="accent2">
                    <a:lumMod val="50000"/>
                  </a:schemeClr>
                </a:solidFill>
              </a:defRPr>
            </a:lvl1pPr>
          </a:lstStyle>
          <a:p>
            <a:r>
              <a:rPr lang="en-US"/>
              <a:t>FlexiConc: Reading concordances with algorithms</a:t>
            </a:r>
          </a:p>
        </p:txBody>
      </p:sp>
      <p:sp>
        <p:nvSpPr>
          <p:cNvPr id="14" name="Slide Number Placeholder 5">
            <a:extLst>
              <a:ext uri="{FF2B5EF4-FFF2-40B4-BE49-F238E27FC236}">
                <a16:creationId xmlns:a16="http://schemas.microsoft.com/office/drawing/2014/main" id="{FCC04A0E-C353-DABE-D7E4-FDF6F688FC3E}"/>
              </a:ext>
            </a:extLst>
          </p:cNvPr>
          <p:cNvSpPr>
            <a:spLocks noGrp="1"/>
          </p:cNvSpPr>
          <p:nvPr>
            <p:ph type="sldNum" sz="quarter" idx="12"/>
          </p:nvPr>
        </p:nvSpPr>
        <p:spPr>
          <a:xfrm>
            <a:off x="9448800" y="6540967"/>
            <a:ext cx="2743200" cy="317031"/>
          </a:xfrm>
        </p:spPr>
        <p:txBody>
          <a:bodyPr/>
          <a:lstStyle>
            <a:lvl1pPr>
              <a:defRPr sz="1400" b="1">
                <a:solidFill>
                  <a:schemeClr val="accent2">
                    <a:lumMod val="50000"/>
                  </a:schemeClr>
                </a:solidFill>
              </a:defRPr>
            </a:lvl1pPr>
          </a:lstStyle>
          <a:p>
            <a:fld id="{B2EB7B1D-155F-DE45-A4D9-3453DB08EE0D}"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o Foo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80333-980E-8B55-2771-139A8D5F02D0}"/>
              </a:ext>
            </a:extLst>
          </p:cNvPr>
          <p:cNvSpPr/>
          <p:nvPr userDrawn="1"/>
        </p:nvSpPr>
        <p:spPr>
          <a:xfrm rot="5400000">
            <a:off x="5491843" y="-5491842"/>
            <a:ext cx="1208314"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97651C4-8807-4F0E-0675-D3C14F0D2524}"/>
              </a:ext>
            </a:extLst>
          </p:cNvPr>
          <p:cNvSpPr>
            <a:spLocks noGrp="1"/>
          </p:cNvSpPr>
          <p:nvPr>
            <p:ph type="title"/>
          </p:nvPr>
        </p:nvSpPr>
        <p:spPr>
          <a:xfrm>
            <a:off x="0" y="0"/>
            <a:ext cx="11353800"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Tree>
    <p:extLst>
      <p:ext uri="{BB962C8B-B14F-4D97-AF65-F5344CB8AC3E}">
        <p14:creationId xmlns:p14="http://schemas.microsoft.com/office/powerpoint/2010/main" val="2750788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screen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AF9C64-C7CC-5D02-1146-F48C09F3AF0D}"/>
              </a:ext>
            </a:extLst>
          </p:cNvPr>
          <p:cNvSpPr>
            <a:spLocks noGrp="1"/>
          </p:cNvSpPr>
          <p:nvPr>
            <p:ph sz="quarter" idx="13"/>
          </p:nvPr>
        </p:nvSpPr>
        <p:spPr>
          <a:xfrm>
            <a:off x="0" y="0"/>
            <a:ext cx="12192000" cy="685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735765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FAUSans Office" panose="020B0504010101010104" pitchFamily="34" charset="77"/>
                <a:cs typeface="FAUSans Office" panose="020B0504010101010104" pitchFamily="34" charset="77"/>
              </a:defRPr>
            </a:lvl1pPr>
          </a:lstStyle>
          <a:p>
            <a:r>
              <a:rPr lang="en-GB"/>
              <a:t>9 Sep 2025 | © RC21 Team</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AUSans Office" panose="020B0504010101010104" pitchFamily="34" charset="77"/>
                <a:cs typeface="FAUSans Office" panose="020B0504010101010104" pitchFamily="34" charset="77"/>
              </a:defRPr>
            </a:lvl1pPr>
          </a:lstStyle>
          <a:p>
            <a:r>
              <a:rPr lang="en-US"/>
              <a:t>FlexiConc: Reading concordances with algorithms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FAUSans Office" panose="020B0504010101010104" pitchFamily="34" charset="77"/>
                <a:cs typeface="FAUSans Office" panose="020B0504010101010104" pitchFamily="34" charset="77"/>
              </a:defRPr>
            </a:lvl1pPr>
          </a:lstStyle>
          <a:p>
            <a:fld id="{B2EB7B1D-155F-DE45-A4D9-3453DB08EE0D}"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5" r:id="rId5"/>
    <p:sldLayoutId id="2147483657" r:id="rId6"/>
  </p:sldLayoutIdLst>
  <p:hf hdr="0"/>
  <p:txStyles>
    <p:titleStyle>
      <a:lvl1pPr algn="l" defTabSz="914400" rtl="0" eaLnBrk="1" latinLnBrk="0" hangingPunct="1">
        <a:lnSpc>
          <a:spcPct val="90000"/>
        </a:lnSpc>
        <a:spcBef>
          <a:spcPct val="0"/>
        </a:spcBef>
        <a:buNone/>
        <a:defRPr sz="4400" b="0" i="0" kern="1200">
          <a:solidFill>
            <a:schemeClr val="tx1"/>
          </a:solidFill>
          <a:latin typeface="FAUSans Office" panose="020B0504010101010104" pitchFamily="34" charset="77"/>
          <a:ea typeface="+mj-ea"/>
          <a:cs typeface="FAUSans Office" panose="020B0504010101010104" pitchFamily="34" charset="77"/>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FAUSans Office" panose="020B0504010101010104" pitchFamily="34" charset="77"/>
          <a:ea typeface="+mn-ea"/>
          <a:cs typeface="FAUSans Office" panose="020B0504010101010104" pitchFamily="34" charset="77"/>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FAUSans Office" panose="020B0504010101010104" pitchFamily="34" charset="77"/>
          <a:ea typeface="+mn-ea"/>
          <a:cs typeface="FAUSans Office" panose="020B0504010101010104" pitchFamily="34" charset="77"/>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FAUSans Office" panose="020B0504010101010104" pitchFamily="34" charset="77"/>
          <a:ea typeface="+mn-ea"/>
          <a:cs typeface="FAUSans Office" panose="020B0504010101010104" pitchFamily="34" charset="77"/>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FAUSans Office" panose="020B0504010101010104" pitchFamily="34" charset="77"/>
          <a:ea typeface="+mn-ea"/>
          <a:cs typeface="FAUSans Office" panose="020B0504010101010104" pitchFamily="34" charset="77"/>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FAUSans Office" panose="020B0504010101010104" pitchFamily="34" charset="77"/>
          <a:ea typeface="+mn-ea"/>
          <a:cs typeface="FAUSans Office" panose="020B0504010101010104" pitchFamily="34"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lic-fiction.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thetrumparchive.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rpora.linguistik.uni-erlangen.de/cqpweb/"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doi.org/10.7910/DVN/L4OAK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rot="5400000">
            <a:off x="5466402" y="201470"/>
            <a:ext cx="1208315" cy="12141122"/>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Rounded Rectangle 8"/>
          <p:cNvSpPr/>
          <p:nvPr/>
        </p:nvSpPr>
        <p:spPr>
          <a:xfrm>
            <a:off x="336551" y="3988286"/>
            <a:ext cx="11512550" cy="1547880"/>
          </a:xfrm>
          <a:prstGeom prst="roundRect">
            <a:avLst/>
          </a:prstGeom>
          <a:ln w="25400">
            <a:no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716280" algn="ctr"/>
            <a:r>
              <a:rPr lang="en-US" sz="4400" b="1" i="0" dirty="0">
                <a:solidFill>
                  <a:schemeClr val="accent2">
                    <a:lumMod val="50000"/>
                  </a:schemeClr>
                </a:solidFill>
                <a:effectLst/>
                <a:latin typeface="FAUSans Office" panose="020B0504010101010104" pitchFamily="34" charset="77"/>
                <a:cs typeface="FAUSans Office" panose="020B0504010101010104" pitchFamily="34" charset="77"/>
              </a:rPr>
              <a:t>Reading concordances with algorithms</a:t>
            </a:r>
          </a:p>
          <a:p>
            <a:pPr marL="716280" algn="ctr"/>
            <a:r>
              <a:rPr lang="en-US" sz="3200" b="1" dirty="0">
                <a:solidFill>
                  <a:schemeClr val="tx1">
                    <a:lumMod val="50000"/>
                    <a:lumOff val="50000"/>
                  </a:schemeClr>
                </a:solidFill>
                <a:latin typeface="FAUSans Office" panose="020B0504010101010104" pitchFamily="34" charset="77"/>
                <a:cs typeface="FAUSans Office" panose="020B0504010101010104" pitchFamily="34" charset="77"/>
              </a:rPr>
              <a:t>Konvens 2025 Tutorial | 9 Sep 2025</a:t>
            </a:r>
            <a:endParaRPr lang="en-US" sz="1100" b="1" dirty="0">
              <a:solidFill>
                <a:schemeClr val="tx1">
                  <a:lumMod val="50000"/>
                  <a:lumOff val="50000"/>
                </a:schemeClr>
              </a:solidFill>
              <a:latin typeface="FAUSans Office" panose="020B0504010101010104" pitchFamily="34" charset="77"/>
              <a:cs typeface="FAUSans Office" panose="020B0504010101010104" pitchFamily="34" charset="77"/>
            </a:endParaRPr>
          </a:p>
        </p:txBody>
      </p:sp>
      <p:sp>
        <p:nvSpPr>
          <p:cNvPr id="3" name="Rounded Rectangle 8"/>
          <p:cNvSpPr/>
          <p:nvPr/>
        </p:nvSpPr>
        <p:spPr>
          <a:xfrm>
            <a:off x="336551" y="5872740"/>
            <a:ext cx="11512550" cy="798581"/>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716280" algn="ctr"/>
            <a:r>
              <a:rPr lang="en-GB" sz="2400" b="1" dirty="0">
                <a:solidFill>
                  <a:schemeClr val="accent2">
                    <a:lumMod val="50000"/>
                  </a:schemeClr>
                </a:solidFill>
                <a:latin typeface="FAUSans Office" panose="020B0504010101010104" pitchFamily="34" charset="77"/>
                <a:cs typeface="FAUSans Office" panose="020B0504010101010104" pitchFamily="34" charset="77"/>
              </a:rPr>
              <a:t>Reading Concordances in the 21</a:t>
            </a:r>
            <a:r>
              <a:rPr lang="en-GB" sz="2400" b="1" baseline="30000" dirty="0">
                <a:solidFill>
                  <a:schemeClr val="accent2">
                    <a:lumMod val="50000"/>
                  </a:schemeClr>
                </a:solidFill>
                <a:latin typeface="FAUSans Office" panose="020B0504010101010104" pitchFamily="34" charset="77"/>
                <a:cs typeface="FAUSans Office" panose="020B0504010101010104" pitchFamily="34" charset="77"/>
              </a:rPr>
              <a:t>st</a:t>
            </a:r>
            <a:r>
              <a:rPr lang="en-GB" sz="2400" b="1" dirty="0">
                <a:solidFill>
                  <a:schemeClr val="accent2">
                    <a:lumMod val="50000"/>
                  </a:schemeClr>
                </a:solidFill>
                <a:latin typeface="FAUSans Office" panose="020B0504010101010104" pitchFamily="34" charset="77"/>
                <a:cs typeface="FAUSans Office" panose="020B0504010101010104" pitchFamily="34" charset="77"/>
              </a:rPr>
              <a:t> Century (RC21) project team</a:t>
            </a:r>
          </a:p>
          <a:p>
            <a:pPr marL="716280" algn="ctr"/>
            <a:r>
              <a:rPr lang="en-GB" sz="2400" dirty="0">
                <a:solidFill>
                  <a:schemeClr val="accent2">
                    <a:lumMod val="50000"/>
                  </a:schemeClr>
                </a:solidFill>
                <a:latin typeface="FAUSans Office" panose="020B0504010101010104" pitchFamily="34" charset="77"/>
                <a:cs typeface="FAUSans Office" panose="020B0504010101010104" pitchFamily="34" charset="77"/>
              </a:rPr>
              <a:t>Nathan Dykes • </a:t>
            </a:r>
            <a:r>
              <a:rPr lang="en-GB" sz="2400" b="1" dirty="0">
                <a:solidFill>
                  <a:schemeClr val="accent2">
                    <a:lumMod val="50000"/>
                  </a:schemeClr>
                </a:solidFill>
                <a:latin typeface="FAUSans Office" panose="020B0504010101010104" pitchFamily="34" charset="77"/>
                <a:cs typeface="FAUSans Office" panose="020B0504010101010104" pitchFamily="34" charset="77"/>
              </a:rPr>
              <a:t>Stephanie Evert</a:t>
            </a:r>
            <a:r>
              <a:rPr lang="en-GB" sz="2400" dirty="0">
                <a:solidFill>
                  <a:schemeClr val="accent2">
                    <a:lumMod val="50000"/>
                  </a:schemeClr>
                </a:solidFill>
                <a:latin typeface="FAUSans Office" panose="020B0504010101010104" pitchFamily="34" charset="77"/>
                <a:cs typeface="FAUSans Office" panose="020B0504010101010104" pitchFamily="34" charset="77"/>
              </a:rPr>
              <a:t> • Michaela Mahlberg • </a:t>
            </a:r>
            <a:r>
              <a:rPr lang="en-GB" sz="2400" b="1" dirty="0">
                <a:solidFill>
                  <a:schemeClr val="accent2">
                    <a:lumMod val="50000"/>
                  </a:schemeClr>
                </a:solidFill>
                <a:latin typeface="FAUSans Office" panose="020B0504010101010104" pitchFamily="34" charset="77"/>
                <a:cs typeface="FAUSans Office" panose="020B0504010101010104" pitchFamily="34" charset="77"/>
              </a:rPr>
              <a:t>Alexander Piperski</a:t>
            </a:r>
            <a:endParaRPr lang="en-US" sz="2400" b="1" dirty="0">
              <a:solidFill>
                <a:schemeClr val="accent2">
                  <a:lumMod val="50000"/>
                </a:schemeClr>
              </a:solidFill>
              <a:latin typeface="FAUSans Office" panose="020B0504010101010104" pitchFamily="34" charset="77"/>
              <a:cs typeface="FAUSans Office" panose="020B0504010101010104" pitchFamily="34" charset="77"/>
            </a:endParaRPr>
          </a:p>
        </p:txBody>
      </p:sp>
      <p:grpSp>
        <p:nvGrpSpPr>
          <p:cNvPr id="2" name="Group 1">
            <a:extLst>
              <a:ext uri="{FF2B5EF4-FFF2-40B4-BE49-F238E27FC236}">
                <a16:creationId xmlns:a16="http://schemas.microsoft.com/office/drawing/2014/main" id="{6F3F9565-715D-91DC-A0E3-3DEF4044BC1D}"/>
              </a:ext>
            </a:extLst>
          </p:cNvPr>
          <p:cNvGrpSpPr/>
          <p:nvPr/>
        </p:nvGrpSpPr>
        <p:grpSpPr>
          <a:xfrm>
            <a:off x="2670496" y="186679"/>
            <a:ext cx="6851008" cy="3853693"/>
            <a:chOff x="3511630" y="417286"/>
            <a:chExt cx="5701633" cy="3207169"/>
          </a:xfrm>
        </p:grpSpPr>
        <p:pic>
          <p:nvPicPr>
            <p:cNvPr id="21" name="Picture 20" descr="A black screen with a white border&#10;&#10;Description automatically generated"/>
            <p:cNvPicPr>
              <a:picLocks noChangeAspect="1"/>
            </p:cNvPicPr>
            <p:nvPr/>
          </p:nvPicPr>
          <p:blipFill>
            <a:blip r:embed="rId3"/>
            <a:stretch>
              <a:fillRect/>
            </a:stretch>
          </p:blipFill>
          <p:spPr>
            <a:xfrm>
              <a:off x="3511630" y="417286"/>
              <a:ext cx="5701633" cy="3207169"/>
            </a:xfrm>
            <a:prstGeom prst="rect">
              <a:avLst/>
            </a:prstGeom>
          </p:spPr>
        </p:pic>
        <p:pic>
          <p:nvPicPr>
            <p:cNvPr id="1036" name="Picture 12" descr="Image"/>
            <p:cNvPicPr>
              <a:picLocks noChangeAspect="1" noChangeArrowheads="1"/>
            </p:cNvPicPr>
            <p:nvPr/>
          </p:nvPicPr>
          <p:blipFill rotWithShape="1">
            <a:blip r:embed="rId4">
              <a:extLst>
                <a:ext uri="{28A0092B-C50C-407E-A947-70E740481C1C}">
                  <a14:useLocalDpi xmlns:a14="http://schemas.microsoft.com/office/drawing/2010/main" val="0"/>
                </a:ext>
              </a:extLst>
            </a:blip>
            <a:srcRect l="35705" r="6032"/>
            <a:stretch>
              <a:fillRect/>
            </a:stretch>
          </p:blipFill>
          <p:spPr bwMode="auto">
            <a:xfrm>
              <a:off x="3916325" y="585969"/>
              <a:ext cx="4944139" cy="26018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1" y="1635208"/>
            <a:ext cx="2106591" cy="4994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2A21E52-34BC-F9E0-9C6B-6668245D7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2" y="2405831"/>
            <a:ext cx="2511354" cy="3242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E96232E-D99C-4442-E83E-DC75693E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52" y="3001308"/>
            <a:ext cx="2511354" cy="638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772A65-CCB4-DB4C-8DC4-6895D43EE367}"/>
              </a:ext>
            </a:extLst>
          </p:cNvPr>
          <p:cNvPicPr>
            <a:picLocks noChangeAspect="1"/>
          </p:cNvPicPr>
          <p:nvPr/>
        </p:nvPicPr>
        <p:blipFill>
          <a:blip r:embed="rId8"/>
          <a:stretch>
            <a:fillRect/>
          </a:stretch>
        </p:blipFill>
        <p:spPr>
          <a:xfrm>
            <a:off x="249783" y="172716"/>
            <a:ext cx="2193359" cy="1191304"/>
          </a:xfrm>
          <a:prstGeom prst="rect">
            <a:avLst/>
          </a:prstGeom>
        </p:spPr>
      </p:pic>
      <p:sp>
        <p:nvSpPr>
          <p:cNvPr id="4" name="Oval 3">
            <a:extLst>
              <a:ext uri="{FF2B5EF4-FFF2-40B4-BE49-F238E27FC236}">
                <a16:creationId xmlns:a16="http://schemas.microsoft.com/office/drawing/2014/main" id="{AB4D7E99-3F52-702D-0D15-441CA0987C04}"/>
              </a:ext>
            </a:extLst>
          </p:cNvPr>
          <p:cNvSpPr/>
          <p:nvPr/>
        </p:nvSpPr>
        <p:spPr>
          <a:xfrm>
            <a:off x="10843372" y="316104"/>
            <a:ext cx="876301" cy="87630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000" b="1">
                <a:latin typeface="FAUSans Office" panose="020B0504010101010104" pitchFamily="34" charset="77"/>
                <a:cs typeface="FAUSans Office" panose="020B0504010101010104" pitchFamily="34" charset="77"/>
              </a:rPr>
              <a:t>1</a:t>
            </a:r>
            <a:endParaRPr lang="en-US" sz="4400" b="1">
              <a:latin typeface="FAUSans Office" panose="020B0504010101010104" pitchFamily="34" charset="77"/>
              <a:cs typeface="FAUSans Office" panose="020B05040101010101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0A70-2B20-74FD-F639-35B5FF5EA2BA}"/>
              </a:ext>
            </a:extLst>
          </p:cNvPr>
          <p:cNvSpPr>
            <a:spLocks noGrp="1"/>
          </p:cNvSpPr>
          <p:nvPr>
            <p:ph type="title"/>
          </p:nvPr>
        </p:nvSpPr>
        <p:spPr/>
        <p:txBody>
          <a:bodyPr/>
          <a:lstStyle/>
          <a:p>
            <a:r>
              <a:rPr lang="en-US"/>
              <a:t>Lexical item (e.g. Sinclair 1988)</a:t>
            </a:r>
          </a:p>
        </p:txBody>
      </p:sp>
      <p:sp>
        <p:nvSpPr>
          <p:cNvPr id="3" name="Content Placeholder 2">
            <a:extLst>
              <a:ext uri="{FF2B5EF4-FFF2-40B4-BE49-F238E27FC236}">
                <a16:creationId xmlns:a16="http://schemas.microsoft.com/office/drawing/2014/main" id="{50EDE644-418E-24D3-2778-3DB611868EB5}"/>
              </a:ext>
            </a:extLst>
          </p:cNvPr>
          <p:cNvSpPr>
            <a:spLocks noGrp="1"/>
          </p:cNvSpPr>
          <p:nvPr>
            <p:ph idx="1"/>
          </p:nvPr>
        </p:nvSpPr>
        <p:spPr/>
        <p:txBody>
          <a:bodyPr/>
          <a:lstStyle/>
          <a:p>
            <a:r>
              <a:rPr lang="en-GB" altLang="en-US" dirty="0"/>
              <a:t>Core</a:t>
            </a:r>
          </a:p>
          <a:p>
            <a:r>
              <a:rPr lang="en-GB" altLang="en-US" dirty="0"/>
              <a:t>Collocation</a:t>
            </a:r>
          </a:p>
          <a:p>
            <a:r>
              <a:rPr lang="en-GB" altLang="en-US" dirty="0"/>
              <a:t>Colligation</a:t>
            </a:r>
          </a:p>
          <a:p>
            <a:r>
              <a:rPr lang="en-GB" altLang="en-US" dirty="0"/>
              <a:t>Semantic preference</a:t>
            </a:r>
          </a:p>
          <a:p>
            <a:r>
              <a:rPr lang="en-GB" altLang="en-US" dirty="0"/>
              <a:t>Semantic prosody</a:t>
            </a:r>
          </a:p>
          <a:p>
            <a:endParaRPr lang="en-US"/>
          </a:p>
          <a:p>
            <a:r>
              <a:rPr lang="en-US"/>
              <a:t>Famous examples: </a:t>
            </a:r>
            <a:r>
              <a:rPr lang="en-US" i="1"/>
              <a:t>naked eye</a:t>
            </a:r>
            <a:r>
              <a:rPr lang="en-US"/>
              <a:t>, </a:t>
            </a:r>
            <a:r>
              <a:rPr lang="en-US" i="1"/>
              <a:t>true feelings, budge</a:t>
            </a:r>
          </a:p>
        </p:txBody>
      </p:sp>
      <p:sp>
        <p:nvSpPr>
          <p:cNvPr id="4" name="Footer Placeholder 3">
            <a:extLst>
              <a:ext uri="{FF2B5EF4-FFF2-40B4-BE49-F238E27FC236}">
                <a16:creationId xmlns:a16="http://schemas.microsoft.com/office/drawing/2014/main" id="{8040C8EB-1FD5-089C-E066-2C408A43E7C0}"/>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008AF8E8-4356-42E2-B93C-A8F90C36F003}"/>
              </a:ext>
            </a:extLst>
          </p:cNvPr>
          <p:cNvSpPr>
            <a:spLocks noGrp="1"/>
          </p:cNvSpPr>
          <p:nvPr>
            <p:ph type="sldNum" sz="quarter" idx="12"/>
          </p:nvPr>
        </p:nvSpPr>
        <p:spPr/>
        <p:txBody>
          <a:bodyPr/>
          <a:lstStyle/>
          <a:p>
            <a:fld id="{B2EB7B1D-155F-DE45-A4D9-3453DB08EE0D}" type="slidenum">
              <a:rPr lang="en-GB"/>
              <a:pPr/>
              <a:t>10</a:t>
            </a:fld>
            <a:endParaRPr lang="en-GB"/>
          </a:p>
        </p:txBody>
      </p:sp>
      <p:sp>
        <p:nvSpPr>
          <p:cNvPr id="6" name="Date Placeholder 5">
            <a:extLst>
              <a:ext uri="{FF2B5EF4-FFF2-40B4-BE49-F238E27FC236}">
                <a16:creationId xmlns:a16="http://schemas.microsoft.com/office/drawing/2014/main" id="{4F7616E9-364A-0697-7A0C-D1419A370628}"/>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62889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057400" y="173038"/>
          <a:ext cx="8001000" cy="6684962"/>
        </p:xfrm>
        <a:graphic>
          <a:graphicData uri="http://schemas.openxmlformats.org/presentationml/2006/ole">
            <mc:AlternateContent xmlns:mc="http://schemas.openxmlformats.org/markup-compatibility/2006">
              <mc:Choice xmlns:v="urn:schemas-microsoft-com:vml" Requires="v">
                <p:oleObj name="Dokument" r:id="rId2" imgW="6527800" imgH="6502400" progId="Word.Document.8">
                  <p:embed/>
                </p:oleObj>
              </mc:Choice>
              <mc:Fallback>
                <p:oleObj name="Dokument" r:id="rId2" imgW="6527800" imgH="6502400" progId="Word.Document.8">
                  <p:embed/>
                  <p:pic>
                    <p:nvPicPr>
                      <p:cNvPr id="3686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73038"/>
                        <a:ext cx="8001000" cy="668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009B4A25-7A0B-EB8D-C5DE-337815047447}"/>
              </a:ext>
            </a:extLst>
          </p:cNvPr>
          <p:cNvSpPr>
            <a:spLocks noChangeArrowheads="1"/>
          </p:cNvSpPr>
          <p:nvPr/>
        </p:nvSpPr>
        <p:spPr bwMode="auto">
          <a:xfrm>
            <a:off x="5807968" y="173038"/>
            <a:ext cx="933074" cy="6568330"/>
          </a:xfrm>
          <a:prstGeom prst="rect">
            <a:avLst/>
          </a:prstGeom>
          <a:noFill/>
          <a:ln w="57150">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3" name="Rectangle 2"/>
          <p:cNvSpPr>
            <a:spLocks noChangeArrowheads="1"/>
          </p:cNvSpPr>
          <p:nvPr/>
        </p:nvSpPr>
        <p:spPr bwMode="auto">
          <a:xfrm>
            <a:off x="5329084" y="173038"/>
            <a:ext cx="478884"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4" name="Rectangle 3">
            <a:extLst>
              <a:ext uri="{FF2B5EF4-FFF2-40B4-BE49-F238E27FC236}">
                <a16:creationId xmlns:a16="http://schemas.microsoft.com/office/drawing/2014/main" id="{24A337BB-9425-E27E-F9B2-EAB8CBE8EDDA}"/>
              </a:ext>
            </a:extLst>
          </p:cNvPr>
          <p:cNvSpPr>
            <a:spLocks noChangeArrowheads="1"/>
          </p:cNvSpPr>
          <p:nvPr/>
        </p:nvSpPr>
        <p:spPr bwMode="auto">
          <a:xfrm>
            <a:off x="4646007" y="173038"/>
            <a:ext cx="504056"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5" name="Rectangle 4">
            <a:extLst>
              <a:ext uri="{FF2B5EF4-FFF2-40B4-BE49-F238E27FC236}">
                <a16:creationId xmlns:a16="http://schemas.microsoft.com/office/drawing/2014/main" id="{12D9418C-82DA-1D29-AF19-81FAC3993B49}"/>
              </a:ext>
            </a:extLst>
          </p:cNvPr>
          <p:cNvSpPr>
            <a:spLocks noChangeArrowheads="1"/>
          </p:cNvSpPr>
          <p:nvPr/>
        </p:nvSpPr>
        <p:spPr bwMode="auto">
          <a:xfrm>
            <a:off x="4007767" y="173038"/>
            <a:ext cx="877053"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Tree>
    <p:extLst>
      <p:ext uri="{BB962C8B-B14F-4D97-AF65-F5344CB8AC3E}">
        <p14:creationId xmlns:p14="http://schemas.microsoft.com/office/powerpoint/2010/main" val="170589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B915-5D66-5DE4-1ECE-B040284207F3}"/>
              </a:ext>
            </a:extLst>
          </p:cNvPr>
          <p:cNvSpPr>
            <a:spLocks noGrp="1"/>
          </p:cNvSpPr>
          <p:nvPr>
            <p:ph type="title"/>
          </p:nvPr>
        </p:nvSpPr>
        <p:spPr/>
        <p:txBody>
          <a:bodyPr/>
          <a:lstStyle/>
          <a:p>
            <a:r>
              <a:rPr lang="en-US"/>
              <a:t>Hands-on: manual concordance reading</a:t>
            </a:r>
          </a:p>
        </p:txBody>
      </p:sp>
      <p:sp>
        <p:nvSpPr>
          <p:cNvPr id="3" name="Content Placeholder 2">
            <a:extLst>
              <a:ext uri="{FF2B5EF4-FFF2-40B4-BE49-F238E27FC236}">
                <a16:creationId xmlns:a16="http://schemas.microsoft.com/office/drawing/2014/main" id="{5752A117-E5A3-1E61-37CD-878EA8BC6FFF}"/>
              </a:ext>
            </a:extLst>
          </p:cNvPr>
          <p:cNvSpPr>
            <a:spLocks noGrp="1"/>
          </p:cNvSpPr>
          <p:nvPr>
            <p:ph idx="1"/>
          </p:nvPr>
        </p:nvSpPr>
        <p:spPr/>
        <p:txBody>
          <a:bodyPr anchor="t"/>
          <a:lstStyle/>
          <a:p>
            <a:pPr marL="0" indent="0">
              <a:buNone/>
            </a:pPr>
            <a:r>
              <a:rPr lang="en-US" b="1">
                <a:solidFill>
                  <a:schemeClr val="accent2">
                    <a:lumMod val="50000"/>
                  </a:schemeClr>
                </a:solidFill>
              </a:rPr>
              <a:t>Activity</a:t>
            </a:r>
          </a:p>
          <a:p>
            <a:pPr lvl="1"/>
            <a:endParaRPr lang="en-US"/>
          </a:p>
          <a:p>
            <a:r>
              <a:rPr lang="en-US"/>
              <a:t>What patterns can you detect in the following two concordances?</a:t>
            </a:r>
          </a:p>
          <a:p>
            <a:pPr lvl="1"/>
            <a:endParaRPr lang="en-US"/>
          </a:p>
          <a:p>
            <a:r>
              <a:rPr lang="en-US"/>
              <a:t>You might want to think in terms of collocations, colligation, semantic preference, and semantic prosody</a:t>
            </a:r>
          </a:p>
        </p:txBody>
      </p:sp>
      <p:sp>
        <p:nvSpPr>
          <p:cNvPr id="4" name="Date Placeholder 3">
            <a:extLst>
              <a:ext uri="{FF2B5EF4-FFF2-40B4-BE49-F238E27FC236}">
                <a16:creationId xmlns:a16="http://schemas.microsoft.com/office/drawing/2014/main" id="{9F8FA9F7-71E6-307D-7C5C-848E4004838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DCD53323-8DF7-A109-2399-FE73C1883393}"/>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5D130EF3-8323-1352-6CCC-E896DEA64150}"/>
              </a:ext>
            </a:extLst>
          </p:cNvPr>
          <p:cNvSpPr>
            <a:spLocks noGrp="1"/>
          </p:cNvSpPr>
          <p:nvPr>
            <p:ph type="sldNum" sz="quarter" idx="12"/>
          </p:nvPr>
        </p:nvSpPr>
        <p:spPr/>
        <p:txBody>
          <a:bodyPr/>
          <a:lstStyle/>
          <a:p>
            <a:fld id="{B2EB7B1D-155F-DE45-A4D9-3453DB08EE0D}" type="slidenum">
              <a:rPr lang="en-GB"/>
              <a:pPr/>
              <a:t>12</a:t>
            </a:fld>
            <a:endParaRPr lang="en-GB"/>
          </a:p>
        </p:txBody>
      </p:sp>
    </p:spTree>
    <p:extLst>
      <p:ext uri="{BB962C8B-B14F-4D97-AF65-F5344CB8AC3E}">
        <p14:creationId xmlns:p14="http://schemas.microsoft.com/office/powerpoint/2010/main" val="88713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a:extLst>
              <a:ext uri="{FF2B5EF4-FFF2-40B4-BE49-F238E27FC236}">
                <a16:creationId xmlns:a16="http://schemas.microsoft.com/office/drawing/2014/main" id="{CB2135F8-AD91-4444-AA5F-3A81A64B4B9E}"/>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really let rip with their true feelings, only time will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being able to hide her true feelings. In public life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through and their true feelings. And anyway Don, y</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our true feelings was unearthed by J</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his true feelings. And as for Li X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her true feelings. So her demeanour w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accounts, has now conveyed his true feelings. We await the out</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as a cloak to disguise their true feelings. Deborah Bruce's p</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watched her. No doubt her true feelings were emerging from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 may prefer to let his true feelings out in print. Today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his true feelings. Instead he did 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moist-eyed, and makes known her true feelings, what does Parker 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being able to hide her true feelings. In public life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invade Iraq. Whatever his true feelings about the war, the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perhaps an indicator of his true feelings. FROM REED ORGAN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Chapman's words revealed his true feelings towards his child's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is meaningless.' Whatever his true feelings on the high-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Kent last week let slip her true feelings about royal li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her true feelings are even displayed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speak the truth or reveal your true feelings because that's NOT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his true feelings he did it masterfully</a:t>
            </a:r>
          </a:p>
          <a:p>
            <a:pPr defTabSz="914400" eaLnBrk="0" fontAlgn="base" hangingPunct="0">
              <a:spcBef>
                <a:spcPct val="0"/>
              </a:spcBef>
              <a:spcAft>
                <a:spcPct val="0"/>
              </a:spcAft>
              <a:buClrTx/>
              <a:buSzTx/>
              <a:buNone/>
            </a:pP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being able to express their true feelings of rawness and to p</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Chilean cities to express their true feelings about this fateful </a:t>
            </a:r>
            <a:endParaRPr lang="en-US" altLang="en-US"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A44-F5F7-8733-745D-A59478E95992}"/>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D02721FC-A81E-7600-7788-5D7EE6C2510C}"/>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conveyed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revealed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reveal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express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express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04716462-7995-2FE7-5CE6-4DEB293C3D31}"/>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Tree>
    <p:extLst>
      <p:ext uri="{BB962C8B-B14F-4D97-AF65-F5344CB8AC3E}">
        <p14:creationId xmlns:p14="http://schemas.microsoft.com/office/powerpoint/2010/main" val="2166856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8B58-C539-A9C6-9DB0-25BC509C9EE1}"/>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C3329A51-51AE-1FB7-D8FE-CC6C31715392}"/>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conveyed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Today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5E3F89B6-1FBC-DF25-F5B7-811FC4B698B9}"/>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
        <p:nvSpPr>
          <p:cNvPr id="3" name="TextBox 2">
            <a:extLst>
              <a:ext uri="{FF2B5EF4-FFF2-40B4-BE49-F238E27FC236}">
                <a16:creationId xmlns:a16="http://schemas.microsoft.com/office/drawing/2014/main" id="{5AA3DBAF-56DF-5B20-479C-C7A47BF61C75}"/>
              </a:ext>
            </a:extLst>
          </p:cNvPr>
          <p:cNvSpPr txBox="1">
            <a:spLocks noChangeArrowheads="1"/>
          </p:cNvSpPr>
          <p:nvPr/>
        </p:nvSpPr>
        <p:spPr bwMode="auto">
          <a:xfrm>
            <a:off x="9075175" y="2688458"/>
            <a:ext cx="2590800"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preference</a:t>
            </a:r>
          </a:p>
        </p:txBody>
      </p:sp>
    </p:spTree>
    <p:extLst>
      <p:ext uri="{BB962C8B-B14F-4D97-AF65-F5344CB8AC3E}">
        <p14:creationId xmlns:p14="http://schemas.microsoft.com/office/powerpoint/2010/main" val="32916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8B6AF-8CCC-2D02-3AC4-656BA2A9DB47}"/>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A8B18397-79BE-942C-D8A0-ABEF5A3845C6}"/>
              </a:ext>
            </a:extLst>
          </p:cNvPr>
          <p:cNvSpPr txBox="1">
            <a:spLocks noChangeArrowheads="1"/>
          </p:cNvSpPr>
          <p:nvPr/>
        </p:nvSpPr>
        <p:spPr bwMode="auto">
          <a:xfrm>
            <a:off x="1524000" y="1"/>
            <a:ext cx="9144000" cy="729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hide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masking</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conveyed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Today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get a hint of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disguising</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E7044A17-3A97-4F8E-4E0E-EA0583F832A7}"/>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
        <p:nvSpPr>
          <p:cNvPr id="3" name="TextBox 2">
            <a:extLst>
              <a:ext uri="{FF2B5EF4-FFF2-40B4-BE49-F238E27FC236}">
                <a16:creationId xmlns:a16="http://schemas.microsoft.com/office/drawing/2014/main" id="{ECD34AA5-FEED-5A98-1E18-D9B160967094}"/>
              </a:ext>
            </a:extLst>
          </p:cNvPr>
          <p:cNvSpPr txBox="1">
            <a:spLocks noChangeArrowheads="1"/>
          </p:cNvSpPr>
          <p:nvPr/>
        </p:nvSpPr>
        <p:spPr bwMode="auto">
          <a:xfrm>
            <a:off x="9075175" y="2688458"/>
            <a:ext cx="2590800"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preference</a:t>
            </a:r>
          </a:p>
        </p:txBody>
      </p:sp>
      <p:sp>
        <p:nvSpPr>
          <p:cNvPr id="4" name="TextBox 3">
            <a:extLst>
              <a:ext uri="{FF2B5EF4-FFF2-40B4-BE49-F238E27FC236}">
                <a16:creationId xmlns:a16="http://schemas.microsoft.com/office/drawing/2014/main" id="{F84762E0-C6E9-443B-411A-CCAC76E8685E}"/>
              </a:ext>
            </a:extLst>
          </p:cNvPr>
          <p:cNvSpPr txBox="1">
            <a:spLocks noChangeArrowheads="1"/>
          </p:cNvSpPr>
          <p:nvPr/>
        </p:nvSpPr>
        <p:spPr bwMode="auto">
          <a:xfrm>
            <a:off x="8175523" y="4583074"/>
            <a:ext cx="2590800" cy="954107"/>
          </a:xfrm>
          <a:prstGeom prst="rect">
            <a:avLst/>
          </a:prstGeom>
          <a:ln/>
        </p:spPr>
        <p:style>
          <a:lnRef idx="0">
            <a:schemeClr val="accent4"/>
          </a:lnRef>
          <a:fillRef idx="3">
            <a:schemeClr val="accent4"/>
          </a:fillRef>
          <a:effectRef idx="3">
            <a:schemeClr val="accent4"/>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prosody</a:t>
            </a:r>
          </a:p>
        </p:txBody>
      </p:sp>
    </p:spTree>
    <p:extLst>
      <p:ext uri="{BB962C8B-B14F-4D97-AF65-F5344CB8AC3E}">
        <p14:creationId xmlns:p14="http://schemas.microsoft.com/office/powerpoint/2010/main" val="286174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BBF6-EE08-B2D4-53AB-0EE9D75BD90A}"/>
              </a:ext>
            </a:extLst>
          </p:cNvPr>
          <p:cNvSpPr>
            <a:spLocks noGrp="1"/>
          </p:cNvSpPr>
          <p:nvPr>
            <p:ph type="title"/>
          </p:nvPr>
        </p:nvSpPr>
        <p:spPr/>
        <p:txBody>
          <a:bodyPr/>
          <a:lstStyle/>
          <a:p>
            <a:r>
              <a:rPr lang="en-DE" dirty="0"/>
              <a:t>Will it always work? </a:t>
            </a:r>
          </a:p>
        </p:txBody>
      </p:sp>
      <p:sp>
        <p:nvSpPr>
          <p:cNvPr id="3" name="Content Placeholder 2">
            <a:extLst>
              <a:ext uri="{FF2B5EF4-FFF2-40B4-BE49-F238E27FC236}">
                <a16:creationId xmlns:a16="http://schemas.microsoft.com/office/drawing/2014/main" id="{D19A163F-FB28-EC64-DC6D-FBBB9FDEB34B}"/>
              </a:ext>
            </a:extLst>
          </p:cNvPr>
          <p:cNvSpPr>
            <a:spLocks noGrp="1"/>
          </p:cNvSpPr>
          <p:nvPr>
            <p:ph idx="1"/>
          </p:nvPr>
        </p:nvSpPr>
        <p:spPr>
          <a:xfrm>
            <a:off x="382693" y="1388794"/>
            <a:ext cx="6067268" cy="4787075"/>
          </a:xfrm>
        </p:spPr>
        <p:txBody>
          <a:bodyPr/>
          <a:lstStyle/>
          <a:p>
            <a:r>
              <a:rPr lang="en-US"/>
              <a:t>Let's look at a concordance for one of my favourite words: </a:t>
            </a:r>
            <a:r>
              <a:rPr lang="en-US" b="1">
                <a:solidFill>
                  <a:schemeClr val="accent5">
                    <a:lumMod val="50000"/>
                  </a:schemeClr>
                </a:solidFill>
              </a:rPr>
              <a:t>coffee</a:t>
            </a:r>
          </a:p>
          <a:p>
            <a:r>
              <a:rPr lang="en-US"/>
              <a:t>Which patterns can you spot?</a:t>
            </a:r>
          </a:p>
          <a:p>
            <a:r>
              <a:rPr lang="en-US"/>
              <a:t>Are they harder to find than for </a:t>
            </a:r>
            <a:r>
              <a:rPr lang="en-US">
                <a:solidFill>
                  <a:schemeClr val="accent5">
                    <a:lumMod val="50000"/>
                  </a:schemeClr>
                </a:solidFill>
              </a:rPr>
              <a:t>true feelings</a:t>
            </a:r>
            <a:r>
              <a:rPr lang="en-US"/>
              <a:t>?</a:t>
            </a:r>
          </a:p>
        </p:txBody>
      </p:sp>
      <p:sp>
        <p:nvSpPr>
          <p:cNvPr id="10" name="Date Placeholder 9">
            <a:extLst>
              <a:ext uri="{FF2B5EF4-FFF2-40B4-BE49-F238E27FC236}">
                <a16:creationId xmlns:a16="http://schemas.microsoft.com/office/drawing/2014/main" id="{172A3C5F-B9F0-08FE-9C6D-9B038DCD96D1}"/>
              </a:ext>
            </a:extLst>
          </p:cNvPr>
          <p:cNvSpPr>
            <a:spLocks noGrp="1"/>
          </p:cNvSpPr>
          <p:nvPr>
            <p:ph type="dt" sz="half" idx="10"/>
          </p:nvPr>
        </p:nvSpPr>
        <p:spPr/>
        <p:txBody>
          <a:bodyPr/>
          <a:lstStyle/>
          <a:p>
            <a:r>
              <a:rPr lang="en-GB"/>
              <a:t>9 Sep 2025 | © RC21 Team</a:t>
            </a:r>
            <a:endParaRPr lang="en-US"/>
          </a:p>
        </p:txBody>
      </p:sp>
      <p:sp>
        <p:nvSpPr>
          <p:cNvPr id="11" name="Footer Placeholder 10">
            <a:extLst>
              <a:ext uri="{FF2B5EF4-FFF2-40B4-BE49-F238E27FC236}">
                <a16:creationId xmlns:a16="http://schemas.microsoft.com/office/drawing/2014/main" id="{74D7ECEF-948A-3C89-7511-1D5842116FFF}"/>
              </a:ext>
            </a:extLst>
          </p:cNvPr>
          <p:cNvSpPr>
            <a:spLocks noGrp="1"/>
          </p:cNvSpPr>
          <p:nvPr>
            <p:ph type="ftr" sz="quarter" idx="11"/>
          </p:nvPr>
        </p:nvSpPr>
        <p:spPr/>
        <p:txBody>
          <a:bodyPr/>
          <a:lstStyle/>
          <a:p>
            <a:r>
              <a:rPr lang="en-US"/>
              <a:t>FlexiConc: Reading concordances with algorithms</a:t>
            </a:r>
          </a:p>
        </p:txBody>
      </p:sp>
      <p:sp>
        <p:nvSpPr>
          <p:cNvPr id="12" name="Slide Number Placeholder 11">
            <a:extLst>
              <a:ext uri="{FF2B5EF4-FFF2-40B4-BE49-F238E27FC236}">
                <a16:creationId xmlns:a16="http://schemas.microsoft.com/office/drawing/2014/main" id="{AE10B20D-AC86-98E0-619C-DC8C8BF3A10F}"/>
              </a:ext>
            </a:extLst>
          </p:cNvPr>
          <p:cNvSpPr>
            <a:spLocks noGrp="1"/>
          </p:cNvSpPr>
          <p:nvPr>
            <p:ph type="sldNum" sz="quarter" idx="12"/>
          </p:nvPr>
        </p:nvSpPr>
        <p:spPr/>
        <p:txBody>
          <a:bodyPr/>
          <a:lstStyle/>
          <a:p>
            <a:fld id="{B2EB7B1D-155F-DE45-A4D9-3453DB08EE0D}" type="slidenum">
              <a:rPr lang="en-GB"/>
              <a:pPr/>
              <a:t>17</a:t>
            </a:fld>
            <a:endParaRPr lang="en-GB"/>
          </a:p>
        </p:txBody>
      </p:sp>
      <p:pic>
        <p:nvPicPr>
          <p:cNvPr id="8" name="Picture 7" descr="A cup of coffee on a plate with a spoon&#10;&#10;AI-generated content may be incorrect.">
            <a:extLst>
              <a:ext uri="{FF2B5EF4-FFF2-40B4-BE49-F238E27FC236}">
                <a16:creationId xmlns:a16="http://schemas.microsoft.com/office/drawing/2014/main" id="{93050DA7-3605-93E0-1A82-8B2993553440}"/>
              </a:ext>
            </a:extLst>
          </p:cNvPr>
          <p:cNvPicPr>
            <a:picLocks noChangeAspect="1"/>
          </p:cNvPicPr>
          <p:nvPr/>
        </p:nvPicPr>
        <p:blipFill>
          <a:blip r:embed="rId2"/>
          <a:stretch>
            <a:fillRect/>
          </a:stretch>
        </p:blipFill>
        <p:spPr>
          <a:xfrm>
            <a:off x="6567446" y="1730477"/>
            <a:ext cx="4786354" cy="4312031"/>
          </a:xfrm>
          <a:prstGeom prst="rect">
            <a:avLst/>
          </a:prstGeom>
        </p:spPr>
      </p:pic>
    </p:spTree>
    <p:extLst>
      <p:ext uri="{BB962C8B-B14F-4D97-AF65-F5344CB8AC3E}">
        <p14:creationId xmlns:p14="http://schemas.microsoft.com/office/powerpoint/2010/main" val="1887172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E7821-40DD-418E-9415-78821D2BAF2F}"/>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BCDFE42-6EBC-80AC-FA30-0C5A99AA4804}"/>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the most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farmers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farmers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farms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machines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machines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51249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CE77-7EAA-86E8-BF3D-BA9D42AD9C2C}"/>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91311995-16BD-E6D0-F6AB-9B75DB0A7CC2}"/>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the most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37395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FFCE-8665-2357-9FA8-16310E2867A0}"/>
              </a:ext>
            </a:extLst>
          </p:cNvPr>
          <p:cNvSpPr>
            <a:spLocks noGrp="1"/>
          </p:cNvSpPr>
          <p:nvPr>
            <p:ph type="title"/>
          </p:nvPr>
        </p:nvSpPr>
        <p:spPr/>
        <p:txBody>
          <a:bodyPr/>
          <a:lstStyle/>
          <a:p>
            <a:r>
              <a:rPr lang="en-US"/>
              <a:t>Overview of the tutorial</a:t>
            </a:r>
          </a:p>
        </p:txBody>
      </p:sp>
      <p:sp>
        <p:nvSpPr>
          <p:cNvPr id="3" name="Content Placeholder 2">
            <a:extLst>
              <a:ext uri="{FF2B5EF4-FFF2-40B4-BE49-F238E27FC236}">
                <a16:creationId xmlns:a16="http://schemas.microsoft.com/office/drawing/2014/main" id="{D28B184C-081A-1E0F-9BA4-B7467394A679}"/>
              </a:ext>
            </a:extLst>
          </p:cNvPr>
          <p:cNvSpPr>
            <a:spLocks noGrp="1"/>
          </p:cNvSpPr>
          <p:nvPr>
            <p:ph idx="1"/>
          </p:nvPr>
        </p:nvSpPr>
        <p:spPr/>
        <p:txBody>
          <a:bodyPr anchor="t"/>
          <a:lstStyle/>
          <a:p>
            <a:pPr marL="0" indent="0">
              <a:spcBef>
                <a:spcPts val="0"/>
              </a:spcBef>
              <a:spcAft>
                <a:spcPts val="600"/>
              </a:spcAft>
              <a:buNone/>
            </a:pPr>
            <a:r>
              <a:rPr lang="en-US" b="1">
                <a:solidFill>
                  <a:schemeClr val="accent2">
                    <a:lumMod val="50000"/>
                  </a:schemeClr>
                </a:solidFill>
              </a:rPr>
              <a:t>Part I</a:t>
            </a:r>
          </a:p>
          <a:p>
            <a:pPr marL="571500" indent="-571500">
              <a:spcBef>
                <a:spcPts val="0"/>
              </a:spcBef>
              <a:spcAft>
                <a:spcPts val="600"/>
              </a:spcAft>
              <a:buFont typeface="+mj-lt"/>
              <a:buAutoNum type="arabicPeriod"/>
            </a:pPr>
            <a:r>
              <a:rPr lang="en-US"/>
              <a:t>Concordance reading</a:t>
            </a:r>
          </a:p>
          <a:p>
            <a:pPr marL="571500" indent="-571500">
              <a:spcBef>
                <a:spcPts val="0"/>
              </a:spcBef>
              <a:spcAft>
                <a:spcPts val="600"/>
              </a:spcAft>
              <a:buFont typeface="+mj-lt"/>
              <a:buAutoNum type="arabicPeriod"/>
            </a:pPr>
            <a:r>
              <a:rPr lang="en-US"/>
              <a:t>Strategies for organising concordances</a:t>
            </a:r>
          </a:p>
          <a:p>
            <a:pPr marL="571500" indent="-571500">
              <a:spcBef>
                <a:spcPts val="0"/>
              </a:spcBef>
              <a:spcAft>
                <a:spcPts val="600"/>
              </a:spcAft>
              <a:buFont typeface="+mj-lt"/>
              <a:buAutoNum type="arabicPeriod"/>
            </a:pPr>
            <a:r>
              <a:rPr lang="en-US"/>
              <a:t>Reading concordances with algorithms</a:t>
            </a:r>
          </a:p>
          <a:p>
            <a:pPr marL="571500" indent="-571500">
              <a:spcBef>
                <a:spcPts val="0"/>
              </a:spcBef>
              <a:spcAft>
                <a:spcPts val="1800"/>
              </a:spcAft>
              <a:buFont typeface="+mj-lt"/>
              <a:buAutoNum type="arabicPeriod"/>
            </a:pPr>
            <a:r>
              <a:rPr lang="en-US"/>
              <a:t>A mathematical framework</a:t>
            </a:r>
          </a:p>
          <a:p>
            <a:pPr marL="0" indent="0">
              <a:spcBef>
                <a:spcPts val="0"/>
              </a:spcBef>
              <a:spcAft>
                <a:spcPts val="600"/>
              </a:spcAft>
              <a:buNone/>
            </a:pPr>
            <a:r>
              <a:rPr lang="en-US" b="1">
                <a:solidFill>
                  <a:schemeClr val="accent2">
                    <a:lumMod val="50000"/>
                  </a:schemeClr>
                </a:solidFill>
              </a:rPr>
              <a:t>Part II</a:t>
            </a:r>
          </a:p>
          <a:p>
            <a:pPr marL="571500" indent="-571500">
              <a:spcBef>
                <a:spcPts val="0"/>
              </a:spcBef>
              <a:spcAft>
                <a:spcPts val="600"/>
              </a:spcAft>
              <a:buFont typeface="+mj-lt"/>
              <a:buAutoNum type="arabicPeriod" startAt="5"/>
            </a:pPr>
            <a:r>
              <a:rPr lang="en-US"/>
              <a:t>Implementation details</a:t>
            </a:r>
          </a:p>
          <a:p>
            <a:pPr marL="571500" indent="-571500">
              <a:spcBef>
                <a:spcPts val="0"/>
              </a:spcBef>
              <a:spcAft>
                <a:spcPts val="600"/>
              </a:spcAft>
              <a:buFont typeface="+mj-lt"/>
              <a:buAutoNum type="arabicPeriod" startAt="5"/>
            </a:pPr>
            <a:r>
              <a:rPr lang="en-US"/>
              <a:t>Hands-on: FlexiConc in Jupyter</a:t>
            </a:r>
          </a:p>
          <a:p>
            <a:pPr marL="571500" indent="-571500">
              <a:spcBef>
                <a:spcPts val="0"/>
              </a:spcBef>
              <a:spcAft>
                <a:spcPts val="600"/>
              </a:spcAft>
              <a:buFont typeface="+mj-lt"/>
              <a:buAutoNum type="arabicPeriod" startAt="5"/>
            </a:pPr>
            <a:r>
              <a:rPr lang="en-US"/>
              <a:t>Loading your own data</a:t>
            </a:r>
          </a:p>
          <a:p>
            <a:pPr marL="571500" indent="-571500">
              <a:spcBef>
                <a:spcPts val="0"/>
              </a:spcBef>
              <a:spcAft>
                <a:spcPts val="600"/>
              </a:spcAft>
              <a:buFont typeface="+mj-lt"/>
              <a:buAutoNum type="arabicPeriod" startAt="5"/>
            </a:pPr>
            <a:endParaRPr lang="en-US"/>
          </a:p>
        </p:txBody>
      </p:sp>
      <p:sp>
        <p:nvSpPr>
          <p:cNvPr id="4" name="Date Placeholder 3">
            <a:extLst>
              <a:ext uri="{FF2B5EF4-FFF2-40B4-BE49-F238E27FC236}">
                <a16:creationId xmlns:a16="http://schemas.microsoft.com/office/drawing/2014/main" id="{799CF55C-ED65-4CFA-9649-1FD8B0E55E8C}"/>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75A48305-855A-56A0-92FD-AB5C15460B93}"/>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95066AA-1335-9A93-A2E5-4F288140483E}"/>
              </a:ext>
            </a:extLst>
          </p:cNvPr>
          <p:cNvSpPr>
            <a:spLocks noGrp="1"/>
          </p:cNvSpPr>
          <p:nvPr>
            <p:ph type="sldNum" sz="quarter" idx="12"/>
          </p:nvPr>
        </p:nvSpPr>
        <p:spPr/>
        <p:txBody>
          <a:bodyPr/>
          <a:lstStyle/>
          <a:p>
            <a:fld id="{B2EB7B1D-155F-DE45-A4D9-3453DB08EE0D}" type="slidenum">
              <a:rPr lang="en-GB"/>
              <a:pPr/>
              <a:t>2</a:t>
            </a:fld>
            <a:endParaRPr lang="en-GB"/>
          </a:p>
        </p:txBody>
      </p:sp>
    </p:spTree>
    <p:extLst>
      <p:ext uri="{BB962C8B-B14F-4D97-AF65-F5344CB8AC3E}">
        <p14:creationId xmlns:p14="http://schemas.microsoft.com/office/powerpoint/2010/main" val="267486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4EB6-D711-64A0-4848-B65BEAE04A33}"/>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C89C655-D3DB-0168-1B4C-7F6ACD74234A}"/>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65083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9937-C82D-8065-2DD6-26D75E6491A7}"/>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6759DC50-163C-ACBD-2541-658E715F3827}"/>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12051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6042-72C0-915C-E968-5CEEF907913E}"/>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9A2ABA2-9B99-C067-E80D-AF1A58A14675}"/>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95631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72D57-1B86-95C9-B03A-522AB983C3F0}"/>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E4807DA0-25A7-ABD3-0F09-9EDD6CD91330}"/>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benefits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increases death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can harm fertility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protect against tinnitus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damages fertility for men</a:t>
            </a:r>
            <a:r>
              <a:rPr lang="en-GB" altLang="en-US" sz="1800" b="1"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doesn't make you more alert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07182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9C4EAE3-5C40-8A19-4785-C5707E0CF3E3}"/>
              </a:ext>
            </a:extLst>
          </p:cNvPr>
          <p:cNvPicPr>
            <a:picLocks noChangeAspect="1"/>
          </p:cNvPicPr>
          <p:nvPr/>
        </p:nvPicPr>
        <p:blipFill>
          <a:blip r:embed="rId2"/>
          <a:srcRect b="14819"/>
          <a:stretch>
            <a:fillRect/>
          </a:stretch>
        </p:blipFill>
        <p:spPr>
          <a:xfrm>
            <a:off x="0" y="0"/>
            <a:ext cx="12192000" cy="6858000"/>
          </a:xfrm>
          <a:prstGeom prst="rect">
            <a:avLst/>
          </a:prstGeom>
        </p:spPr>
      </p:pic>
    </p:spTree>
    <p:extLst>
      <p:ext uri="{BB962C8B-B14F-4D97-AF65-F5344CB8AC3E}">
        <p14:creationId xmlns:p14="http://schemas.microsoft.com/office/powerpoint/2010/main" val="988870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963A-7EDF-7735-4277-86E77D969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0FC33-BFC3-3E3B-E79D-197D89BBAABC}"/>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8A997E1D-C1A3-885E-0EB5-5DC4548D27A6}"/>
              </a:ext>
            </a:extLst>
          </p:cNvPr>
          <p:cNvSpPr>
            <a:spLocks noGrp="1"/>
          </p:cNvSpPr>
          <p:nvPr>
            <p:ph idx="1"/>
          </p:nvPr>
        </p:nvSpPr>
        <p:spPr/>
        <p:txBody>
          <a:bodyPr/>
          <a:lstStyle/>
          <a:p>
            <a:pPr marL="0" indent="0">
              <a:buNone/>
            </a:pPr>
            <a:r>
              <a:rPr lang="en-US" b="1">
                <a:solidFill>
                  <a:schemeClr val="accent2">
                    <a:lumMod val="50000"/>
                  </a:schemeClr>
                </a:solidFill>
              </a:rPr>
              <a:t>What we have learned so far …</a:t>
            </a:r>
          </a:p>
          <a:p>
            <a:r>
              <a:rPr lang="en-US"/>
              <a:t>Concordances collect occurrences of a node for “vertical reading” </a:t>
            </a:r>
          </a:p>
          <a:p>
            <a:r>
              <a:rPr lang="en-US"/>
              <a:t>Help corpus linguistics detect recurrent patterns</a:t>
            </a:r>
          </a:p>
          <a:p>
            <a:r>
              <a:rPr lang="en-US"/>
              <a:t>But often not so easy to spot patterns in real-life concordances</a:t>
            </a:r>
          </a:p>
          <a:p>
            <a:pPr lvl="1"/>
            <a:endParaRPr lang="en-US"/>
          </a:p>
          <a:p>
            <a:pPr marL="0" indent="0">
              <a:buNone/>
            </a:pPr>
            <a:r>
              <a:rPr lang="en-US" b="1">
                <a:solidFill>
                  <a:schemeClr val="accent2">
                    <a:lumMod val="50000"/>
                  </a:schemeClr>
                </a:solidFill>
              </a:rPr>
              <a:t>What we're going to look at now …</a:t>
            </a:r>
          </a:p>
          <a:p>
            <a:r>
              <a:rPr lang="en-US"/>
              <a:t>How does software support reading concordances?</a:t>
            </a:r>
          </a:p>
          <a:p>
            <a:r>
              <a:rPr lang="en-US"/>
              <a:t>What general strategies are used to organise concordance lines?</a:t>
            </a:r>
          </a:p>
        </p:txBody>
      </p:sp>
      <p:sp>
        <p:nvSpPr>
          <p:cNvPr id="4" name="Footer Placeholder 3">
            <a:extLst>
              <a:ext uri="{FF2B5EF4-FFF2-40B4-BE49-F238E27FC236}">
                <a16:creationId xmlns:a16="http://schemas.microsoft.com/office/drawing/2014/main" id="{CD952537-943A-E12E-5162-78704FD95D3E}"/>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AA4A85FF-1A5F-2288-1A6C-36552337DD17}"/>
              </a:ext>
            </a:extLst>
          </p:cNvPr>
          <p:cNvSpPr>
            <a:spLocks noGrp="1"/>
          </p:cNvSpPr>
          <p:nvPr>
            <p:ph type="sldNum" sz="quarter" idx="12"/>
          </p:nvPr>
        </p:nvSpPr>
        <p:spPr/>
        <p:txBody>
          <a:bodyPr/>
          <a:lstStyle/>
          <a:p>
            <a:fld id="{B2EB7B1D-155F-DE45-A4D9-3453DB08EE0D}" type="slidenum">
              <a:rPr lang="en-GB"/>
              <a:pPr/>
              <a:t>25</a:t>
            </a:fld>
            <a:endParaRPr lang="en-GB"/>
          </a:p>
        </p:txBody>
      </p:sp>
      <p:sp>
        <p:nvSpPr>
          <p:cNvPr id="6" name="Date Placeholder 5">
            <a:extLst>
              <a:ext uri="{FF2B5EF4-FFF2-40B4-BE49-F238E27FC236}">
                <a16:creationId xmlns:a16="http://schemas.microsoft.com/office/drawing/2014/main" id="{B0EAF333-0ADF-3F59-5B95-2C49625C058D}"/>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33709565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4D82-2528-0664-6E74-9AD89E5F9733}"/>
              </a:ext>
            </a:extLst>
          </p:cNvPr>
          <p:cNvSpPr>
            <a:spLocks noGrp="1"/>
          </p:cNvSpPr>
          <p:nvPr>
            <p:ph type="title"/>
          </p:nvPr>
        </p:nvSpPr>
        <p:spPr/>
        <p:txBody>
          <a:bodyPr/>
          <a:lstStyle/>
          <a:p>
            <a:r>
              <a:rPr lang="en-US"/>
              <a:t>A conc. reading procedure (Sinclair 2003)</a:t>
            </a:r>
          </a:p>
        </p:txBody>
      </p:sp>
      <p:sp>
        <p:nvSpPr>
          <p:cNvPr id="4" name="Date Placeholder 3">
            <a:extLst>
              <a:ext uri="{FF2B5EF4-FFF2-40B4-BE49-F238E27FC236}">
                <a16:creationId xmlns:a16="http://schemas.microsoft.com/office/drawing/2014/main" id="{8E0528AA-9935-693A-A406-1E1FF0189ABD}"/>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F87CC8A1-423B-5231-3900-CCBD4A8E53FC}"/>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9E2F3293-7C47-DC6C-D172-69A0BEFAFD55}"/>
              </a:ext>
            </a:extLst>
          </p:cNvPr>
          <p:cNvSpPr>
            <a:spLocks noGrp="1"/>
          </p:cNvSpPr>
          <p:nvPr>
            <p:ph type="sldNum" sz="quarter" idx="12"/>
          </p:nvPr>
        </p:nvSpPr>
        <p:spPr/>
        <p:txBody>
          <a:bodyPr/>
          <a:lstStyle/>
          <a:p>
            <a:fld id="{B2EB7B1D-155F-DE45-A4D9-3453DB08EE0D}" type="slidenum">
              <a:rPr lang="en-GB"/>
              <a:pPr/>
              <a:t>26</a:t>
            </a:fld>
            <a:endParaRPr lang="en-GB"/>
          </a:p>
        </p:txBody>
      </p:sp>
      <p:pic>
        <p:nvPicPr>
          <p:cNvPr id="7" name="Picture 6">
            <a:extLst>
              <a:ext uri="{FF2B5EF4-FFF2-40B4-BE49-F238E27FC236}">
                <a16:creationId xmlns:a16="http://schemas.microsoft.com/office/drawing/2014/main" id="{C5AD912C-1FAE-66C1-40C8-2BF0A27BA328}"/>
              </a:ext>
            </a:extLst>
          </p:cNvPr>
          <p:cNvPicPr>
            <a:picLocks noChangeAspect="1"/>
          </p:cNvPicPr>
          <p:nvPr/>
        </p:nvPicPr>
        <p:blipFill>
          <a:blip r:embed="rId3"/>
          <a:stretch>
            <a:fillRect/>
          </a:stretch>
        </p:blipFill>
        <p:spPr>
          <a:xfrm>
            <a:off x="968749" y="1420691"/>
            <a:ext cx="10254502" cy="4958843"/>
          </a:xfrm>
          <a:prstGeom prst="rect">
            <a:avLst/>
          </a:prstGeom>
        </p:spPr>
      </p:pic>
      <p:sp>
        <p:nvSpPr>
          <p:cNvPr id="8" name="Rectangle 7">
            <a:extLst>
              <a:ext uri="{FF2B5EF4-FFF2-40B4-BE49-F238E27FC236}">
                <a16:creationId xmlns:a16="http://schemas.microsoft.com/office/drawing/2014/main" id="{CD05669F-E0F5-056D-3F56-55F54127C087}"/>
              </a:ext>
            </a:extLst>
          </p:cNvPr>
          <p:cNvSpPr/>
          <p:nvPr/>
        </p:nvSpPr>
        <p:spPr>
          <a:xfrm>
            <a:off x="1073889" y="1868895"/>
            <a:ext cx="1850064" cy="2532984"/>
          </a:xfrm>
          <a:prstGeom prst="rect">
            <a:avLst/>
          </a:prstGeom>
          <a:noFill/>
          <a:ln w="508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Elbow Connector 9">
            <a:extLst>
              <a:ext uri="{FF2B5EF4-FFF2-40B4-BE49-F238E27FC236}">
                <a16:creationId xmlns:a16="http://schemas.microsoft.com/office/drawing/2014/main" id="{DF340540-D40D-25E1-CA6D-33535523B3CB}"/>
              </a:ext>
            </a:extLst>
          </p:cNvPr>
          <p:cNvCxnSpPr>
            <a:cxnSpLocks/>
          </p:cNvCxnSpPr>
          <p:nvPr/>
        </p:nvCxnSpPr>
        <p:spPr>
          <a:xfrm rot="10800000">
            <a:off x="1020726" y="2021785"/>
            <a:ext cx="106325" cy="2592000"/>
          </a:xfrm>
          <a:prstGeom prst="bentConnector3">
            <a:avLst>
              <a:gd name="adj1" fmla="val 555002"/>
            </a:avLst>
          </a:prstGeom>
          <a:ln w="44450">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1604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303F-597A-0BA2-563D-CB8FE80B2171}"/>
              </a:ext>
            </a:extLst>
          </p:cNvPr>
          <p:cNvSpPr>
            <a:spLocks noGrp="1"/>
          </p:cNvSpPr>
          <p:nvPr>
            <p:ph type="title"/>
          </p:nvPr>
        </p:nvSpPr>
        <p:spPr/>
        <p:txBody>
          <a:bodyPr>
            <a:normAutofit/>
          </a:bodyPr>
          <a:lstStyle/>
          <a:p>
            <a:r>
              <a:rPr lang="en-US" dirty="0"/>
              <a:t>How can concordancing software help?</a:t>
            </a:r>
          </a:p>
        </p:txBody>
      </p:sp>
      <p:pic>
        <p:nvPicPr>
          <p:cNvPr id="9" name="Picture 6">
            <a:extLst>
              <a:ext uri="{FF2B5EF4-FFF2-40B4-BE49-F238E27FC236}">
                <a16:creationId xmlns:a16="http://schemas.microsoft.com/office/drawing/2014/main" id="{1275B538-10D5-7A0D-786B-253129426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068" y="1606074"/>
            <a:ext cx="3568191" cy="2033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542EDC8-A61B-4B82-5D75-73DDCB36A0CA}"/>
              </a:ext>
            </a:extLst>
          </p:cNvPr>
          <p:cNvPicPr>
            <a:picLocks noChangeAspect="1"/>
          </p:cNvPicPr>
          <p:nvPr/>
        </p:nvPicPr>
        <p:blipFill>
          <a:blip r:embed="rId3"/>
          <a:srcRect t="1" b="-498"/>
          <a:stretch>
            <a:fillRect/>
          </a:stretch>
        </p:blipFill>
        <p:spPr>
          <a:xfrm>
            <a:off x="6576039" y="2813475"/>
            <a:ext cx="4242152" cy="233736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86F09C40-DDF9-312E-ADE8-D987151DDEBB}"/>
              </a:ext>
            </a:extLst>
          </p:cNvPr>
          <p:cNvPicPr>
            <a:picLocks noChangeAspect="1"/>
          </p:cNvPicPr>
          <p:nvPr/>
        </p:nvPicPr>
        <p:blipFill>
          <a:blip r:embed="rId4"/>
          <a:stretch>
            <a:fillRect/>
          </a:stretch>
        </p:blipFill>
        <p:spPr>
          <a:xfrm>
            <a:off x="115304" y="1308848"/>
            <a:ext cx="3568192" cy="2223202"/>
          </a:xfrm>
          <a:prstGeom prst="rect">
            <a:avLst/>
          </a:prstGeom>
        </p:spPr>
      </p:pic>
      <p:pic>
        <p:nvPicPr>
          <p:cNvPr id="8" name="Picture 28">
            <a:extLst>
              <a:ext uri="{FF2B5EF4-FFF2-40B4-BE49-F238E27FC236}">
                <a16:creationId xmlns:a16="http://schemas.microsoft.com/office/drawing/2014/main" id="{33B42C3E-FBB4-E27C-1106-B6200C0B1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885" y="3009127"/>
            <a:ext cx="4281824" cy="2033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9">
            <a:extLst>
              <a:ext uri="{FF2B5EF4-FFF2-40B4-BE49-F238E27FC236}">
                <a16:creationId xmlns:a16="http://schemas.microsoft.com/office/drawing/2014/main" id="{45B82A98-C141-5964-01A2-E2C335E74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7343" y="1355205"/>
            <a:ext cx="3751017" cy="22841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omputer&#10;&#10;AI-generated content may be incorrect.">
            <a:extLst>
              <a:ext uri="{FF2B5EF4-FFF2-40B4-BE49-F238E27FC236}">
                <a16:creationId xmlns:a16="http://schemas.microsoft.com/office/drawing/2014/main" id="{A4530AD7-7BDF-F8BB-E8A5-77D7B1AF0652}"/>
              </a:ext>
            </a:extLst>
          </p:cNvPr>
          <p:cNvPicPr>
            <a:picLocks noChangeAspect="1"/>
          </p:cNvPicPr>
          <p:nvPr/>
        </p:nvPicPr>
        <p:blipFill>
          <a:blip r:embed="rId7"/>
          <a:stretch>
            <a:fillRect/>
          </a:stretch>
        </p:blipFill>
        <p:spPr>
          <a:xfrm>
            <a:off x="294587" y="4455285"/>
            <a:ext cx="4000581" cy="2223201"/>
          </a:xfrm>
          <a:prstGeom prst="rect">
            <a:avLst/>
          </a:prstGeom>
        </p:spPr>
      </p:pic>
      <p:pic>
        <p:nvPicPr>
          <p:cNvPr id="3" name="Picture 2">
            <a:extLst>
              <a:ext uri="{FF2B5EF4-FFF2-40B4-BE49-F238E27FC236}">
                <a16:creationId xmlns:a16="http://schemas.microsoft.com/office/drawing/2014/main" id="{B9513A45-E56D-F3AB-C797-54B0B2074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765" y="4410859"/>
            <a:ext cx="3614239" cy="2447141"/>
          </a:xfrm>
          <a:prstGeom prst="rect">
            <a:avLst/>
          </a:prstGeom>
        </p:spPr>
      </p:pic>
      <p:pic>
        <p:nvPicPr>
          <p:cNvPr id="4" name="Content Placeholder 8">
            <a:extLst>
              <a:ext uri="{FF2B5EF4-FFF2-40B4-BE49-F238E27FC236}">
                <a16:creationId xmlns:a16="http://schemas.microsoft.com/office/drawing/2014/main" id="{83918B5A-3ABE-9FE8-2FE4-065DF94E4932}"/>
              </a:ext>
            </a:extLst>
          </p:cNvPr>
          <p:cNvPicPr>
            <a:picLocks noChangeAspect="1"/>
          </p:cNvPicPr>
          <p:nvPr/>
        </p:nvPicPr>
        <p:blipFill>
          <a:blip r:embed="rId9"/>
          <a:stretch>
            <a:fillRect/>
          </a:stretch>
        </p:blipFill>
        <p:spPr>
          <a:xfrm>
            <a:off x="3577786" y="3973901"/>
            <a:ext cx="4198228" cy="2223202"/>
          </a:xfrm>
          <a:prstGeom prst="rect">
            <a:avLst/>
          </a:prstGeom>
        </p:spPr>
      </p:pic>
    </p:spTree>
    <p:extLst>
      <p:ext uri="{BB962C8B-B14F-4D97-AF65-F5344CB8AC3E}">
        <p14:creationId xmlns:p14="http://schemas.microsoft.com/office/powerpoint/2010/main" val="189271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CB0A-176B-5D9A-6A01-FD9D534A471D}"/>
              </a:ext>
            </a:extLst>
          </p:cNvPr>
          <p:cNvSpPr>
            <a:spLocks noGrp="1"/>
          </p:cNvSpPr>
          <p:nvPr>
            <p:ph type="title"/>
          </p:nvPr>
        </p:nvSpPr>
        <p:spPr/>
        <p:txBody>
          <a:bodyPr/>
          <a:lstStyle/>
          <a:p>
            <a:r>
              <a:rPr lang="en-US"/>
              <a:t>How can concordancing software help?</a:t>
            </a:r>
          </a:p>
        </p:txBody>
      </p:sp>
      <p:sp>
        <p:nvSpPr>
          <p:cNvPr id="3" name="Date Placeholder 2">
            <a:extLst>
              <a:ext uri="{FF2B5EF4-FFF2-40B4-BE49-F238E27FC236}">
                <a16:creationId xmlns:a16="http://schemas.microsoft.com/office/drawing/2014/main" id="{B94C9C35-85A2-CC87-C1EB-D1D4B1454F74}"/>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52BBA522-614A-6F1F-E688-10D297F64213}"/>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3593677-EBF0-FB5A-73B1-273E4ACA6513}"/>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28</a:t>
            </a:fld>
            <a:endParaRPr lang="en-GB"/>
          </a:p>
        </p:txBody>
      </p:sp>
      <p:pic>
        <p:nvPicPr>
          <p:cNvPr id="6" name="Picture 5">
            <a:extLst>
              <a:ext uri="{FF2B5EF4-FFF2-40B4-BE49-F238E27FC236}">
                <a16:creationId xmlns:a16="http://schemas.microsoft.com/office/drawing/2014/main" id="{EF7CF8BA-0781-F5D4-50C6-CD294C9FAD72}"/>
              </a:ext>
            </a:extLst>
          </p:cNvPr>
          <p:cNvPicPr>
            <a:picLocks noChangeAspect="1"/>
          </p:cNvPicPr>
          <p:nvPr/>
        </p:nvPicPr>
        <p:blipFill>
          <a:blip r:embed="rId2"/>
          <a:srcRect b="15479"/>
          <a:stretch>
            <a:fillRect/>
          </a:stretch>
        </p:blipFill>
        <p:spPr>
          <a:xfrm>
            <a:off x="0" y="1208315"/>
            <a:ext cx="12192000" cy="5649685"/>
          </a:xfrm>
          <a:prstGeom prst="rect">
            <a:avLst/>
          </a:prstGeom>
        </p:spPr>
      </p:pic>
    </p:spTree>
    <p:extLst>
      <p:ext uri="{BB962C8B-B14F-4D97-AF65-F5344CB8AC3E}">
        <p14:creationId xmlns:p14="http://schemas.microsoft.com/office/powerpoint/2010/main" val="234463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24EDA-7B21-5745-0BD4-3F0831E56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F3F7F-3C71-49F3-CF81-EC19A4B17182}"/>
              </a:ext>
            </a:extLst>
          </p:cNvPr>
          <p:cNvSpPr>
            <a:spLocks noGrp="1"/>
          </p:cNvSpPr>
          <p:nvPr>
            <p:ph type="title"/>
          </p:nvPr>
        </p:nvSpPr>
        <p:spPr/>
        <p:txBody>
          <a:bodyPr/>
          <a:lstStyle/>
          <a:p>
            <a:r>
              <a:rPr lang="en-US"/>
              <a:t>Select lines to “zoom in”</a:t>
            </a:r>
          </a:p>
        </p:txBody>
      </p:sp>
      <p:sp>
        <p:nvSpPr>
          <p:cNvPr id="3" name="Date Placeholder 2">
            <a:extLst>
              <a:ext uri="{FF2B5EF4-FFF2-40B4-BE49-F238E27FC236}">
                <a16:creationId xmlns:a16="http://schemas.microsoft.com/office/drawing/2014/main" id="{988D6C06-1135-AE44-3D14-64F43E73B9F4}"/>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B91834A6-B771-F23F-7D75-9F4903631F76}"/>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EBCA6FD4-8809-B2C0-DD03-089F18AC51C9}"/>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29</a:t>
            </a:fld>
            <a:endParaRPr lang="en-GB"/>
          </a:p>
        </p:txBody>
      </p:sp>
      <p:pic>
        <p:nvPicPr>
          <p:cNvPr id="7" name="Picture 6" descr="A screenshot of a computer&#10;&#10;AI-generated content may be incorrect.">
            <a:extLst>
              <a:ext uri="{FF2B5EF4-FFF2-40B4-BE49-F238E27FC236}">
                <a16:creationId xmlns:a16="http://schemas.microsoft.com/office/drawing/2014/main" id="{4B563A33-01EE-7C39-8EC2-284B57A337EE}"/>
              </a:ext>
            </a:extLst>
          </p:cNvPr>
          <p:cNvPicPr>
            <a:picLocks noChangeAspect="1"/>
          </p:cNvPicPr>
          <p:nvPr/>
        </p:nvPicPr>
        <p:blipFill>
          <a:blip r:embed="rId2"/>
          <a:srcRect b="18703"/>
          <a:stretch>
            <a:fillRect/>
          </a:stretch>
        </p:blipFill>
        <p:spPr>
          <a:xfrm>
            <a:off x="-10633" y="1208315"/>
            <a:ext cx="12191980" cy="5649685"/>
          </a:xfrm>
          <a:prstGeom prst="rect">
            <a:avLst/>
          </a:prstGeom>
        </p:spPr>
      </p:pic>
    </p:spTree>
    <p:extLst>
      <p:ext uri="{BB962C8B-B14F-4D97-AF65-F5344CB8AC3E}">
        <p14:creationId xmlns:p14="http://schemas.microsoft.com/office/powerpoint/2010/main" val="1950677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77E1-6110-1CB0-62EA-1F8C997E0231}"/>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6591D7D0-74A6-83A7-D84B-27EE5B8666A5}"/>
              </a:ext>
            </a:extLst>
          </p:cNvPr>
          <p:cNvSpPr>
            <a:spLocks noGrp="1"/>
          </p:cNvSpPr>
          <p:nvPr>
            <p:ph idx="1"/>
          </p:nvPr>
        </p:nvSpPr>
        <p:spPr/>
        <p:txBody>
          <a:bodyPr/>
          <a:lstStyle/>
          <a:p>
            <a:pPr marL="0" indent="0">
              <a:buNone/>
            </a:pPr>
            <a:r>
              <a:rPr lang="en-US" b="1">
                <a:solidFill>
                  <a:schemeClr val="accent2">
                    <a:lumMod val="50000"/>
                  </a:schemeClr>
                </a:solidFill>
              </a:rPr>
              <a:t>What we're going to look at now …</a:t>
            </a:r>
          </a:p>
          <a:p>
            <a:r>
              <a:rPr lang="en-US"/>
              <a:t>What is a concordance?</a:t>
            </a:r>
          </a:p>
          <a:p>
            <a:r>
              <a:rPr lang="en-US"/>
              <a:t>When do you use them?</a:t>
            </a:r>
          </a:p>
          <a:p>
            <a:r>
              <a:rPr lang="en-US"/>
              <a:t>How can we make sense of concordances?</a:t>
            </a:r>
          </a:p>
        </p:txBody>
      </p:sp>
      <p:sp>
        <p:nvSpPr>
          <p:cNvPr id="4" name="Footer Placeholder 3">
            <a:extLst>
              <a:ext uri="{FF2B5EF4-FFF2-40B4-BE49-F238E27FC236}">
                <a16:creationId xmlns:a16="http://schemas.microsoft.com/office/drawing/2014/main" id="{8C982EDD-98ED-E744-9754-6E132F284759}"/>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328B307E-18BF-636F-1895-DBED99934C18}"/>
              </a:ext>
            </a:extLst>
          </p:cNvPr>
          <p:cNvSpPr>
            <a:spLocks noGrp="1"/>
          </p:cNvSpPr>
          <p:nvPr>
            <p:ph type="sldNum" sz="quarter" idx="12"/>
          </p:nvPr>
        </p:nvSpPr>
        <p:spPr/>
        <p:txBody>
          <a:bodyPr/>
          <a:lstStyle/>
          <a:p>
            <a:fld id="{B2EB7B1D-155F-DE45-A4D9-3453DB08EE0D}" type="slidenum">
              <a:rPr lang="en-GB"/>
              <a:pPr/>
              <a:t>3</a:t>
            </a:fld>
            <a:endParaRPr lang="en-GB"/>
          </a:p>
        </p:txBody>
      </p:sp>
      <p:sp>
        <p:nvSpPr>
          <p:cNvPr id="6" name="Date Placeholder 5">
            <a:extLst>
              <a:ext uri="{FF2B5EF4-FFF2-40B4-BE49-F238E27FC236}">
                <a16:creationId xmlns:a16="http://schemas.microsoft.com/office/drawing/2014/main" id="{05388746-35C1-EC56-CAF4-FDF8857B3BA7}"/>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3088606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1661-5827-2DFB-B33E-8205D2411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0489C-171A-4AFE-A22B-D68E81BD575E}"/>
              </a:ext>
            </a:extLst>
          </p:cNvPr>
          <p:cNvSpPr>
            <a:spLocks noGrp="1"/>
          </p:cNvSpPr>
          <p:nvPr>
            <p:ph type="title"/>
          </p:nvPr>
        </p:nvSpPr>
        <p:spPr/>
        <p:txBody>
          <a:bodyPr/>
          <a:lstStyle/>
          <a:p>
            <a:r>
              <a:rPr lang="en-US"/>
              <a:t>Sort lines (e.g. on right context)</a:t>
            </a:r>
          </a:p>
        </p:txBody>
      </p:sp>
      <p:sp>
        <p:nvSpPr>
          <p:cNvPr id="3" name="Date Placeholder 2">
            <a:extLst>
              <a:ext uri="{FF2B5EF4-FFF2-40B4-BE49-F238E27FC236}">
                <a16:creationId xmlns:a16="http://schemas.microsoft.com/office/drawing/2014/main" id="{914D99DF-7C03-9837-A8C7-C9C37B24F5A2}"/>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FE7BA2D9-6E09-E333-2F1A-E7C0886D168A}"/>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6B2402EC-DD1C-94C3-22E8-0057F7C13094}"/>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30</a:t>
            </a:fld>
            <a:endParaRPr lang="en-GB"/>
          </a:p>
        </p:txBody>
      </p:sp>
      <p:pic>
        <p:nvPicPr>
          <p:cNvPr id="6" name="Picture 5">
            <a:extLst>
              <a:ext uri="{FF2B5EF4-FFF2-40B4-BE49-F238E27FC236}">
                <a16:creationId xmlns:a16="http://schemas.microsoft.com/office/drawing/2014/main" id="{F18CA615-02C7-7F0D-DE38-61A11BE24C77}"/>
              </a:ext>
            </a:extLst>
          </p:cNvPr>
          <p:cNvPicPr>
            <a:picLocks noChangeAspect="1"/>
          </p:cNvPicPr>
          <p:nvPr/>
        </p:nvPicPr>
        <p:blipFill>
          <a:blip r:embed="rId3"/>
          <a:srcRect t="1" r="276" b="17392"/>
          <a:stretch>
            <a:fillRect/>
          </a:stretch>
        </p:blipFill>
        <p:spPr>
          <a:xfrm>
            <a:off x="0" y="1208315"/>
            <a:ext cx="12192000" cy="5649685"/>
          </a:xfrm>
          <a:prstGeom prst="rect">
            <a:avLst/>
          </a:prstGeom>
        </p:spPr>
      </p:pic>
      <p:cxnSp>
        <p:nvCxnSpPr>
          <p:cNvPr id="9" name="Straight Arrow Connector 8">
            <a:extLst>
              <a:ext uri="{FF2B5EF4-FFF2-40B4-BE49-F238E27FC236}">
                <a16:creationId xmlns:a16="http://schemas.microsoft.com/office/drawing/2014/main" id="{00DEB910-1D3A-A90B-4B4C-701A307DE02E}"/>
              </a:ext>
            </a:extLst>
          </p:cNvPr>
          <p:cNvCxnSpPr>
            <a:cxnSpLocks/>
          </p:cNvCxnSpPr>
          <p:nvPr/>
        </p:nvCxnSpPr>
        <p:spPr>
          <a:xfrm>
            <a:off x="7152168" y="2977116"/>
            <a:ext cx="0" cy="3880884"/>
          </a:xfrm>
          <a:prstGeom prst="straightConnector1">
            <a:avLst/>
          </a:prstGeom>
          <a:ln w="44450" cap="flat" cmpd="sng" algn="ctr">
            <a:solidFill>
              <a:schemeClr val="accent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729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98B9-75C5-E158-DFD0-45B73C29E1E6}"/>
              </a:ext>
            </a:extLst>
          </p:cNvPr>
          <p:cNvSpPr>
            <a:spLocks noGrp="1"/>
          </p:cNvSpPr>
          <p:nvPr>
            <p:ph type="title"/>
          </p:nvPr>
        </p:nvSpPr>
        <p:spPr/>
        <p:txBody>
          <a:bodyPr/>
          <a:lstStyle/>
          <a:p>
            <a:r>
              <a:rPr lang="en-US"/>
              <a:t>Rank lines with KWICgrouper</a:t>
            </a:r>
          </a:p>
        </p:txBody>
      </p:sp>
      <p:sp>
        <p:nvSpPr>
          <p:cNvPr id="4" name="Content Placeholder 3">
            <a:extLst>
              <a:ext uri="{FF2B5EF4-FFF2-40B4-BE49-F238E27FC236}">
                <a16:creationId xmlns:a16="http://schemas.microsoft.com/office/drawing/2014/main" id="{1535393F-7027-CBE8-0FE8-DC5877FC269F}"/>
              </a:ext>
            </a:extLst>
          </p:cNvPr>
          <p:cNvSpPr>
            <a:spLocks noGrp="1"/>
          </p:cNvSpPr>
          <p:nvPr>
            <p:ph idx="1"/>
          </p:nvPr>
        </p:nvSpPr>
        <p:spPr>
          <a:xfrm>
            <a:off x="382692" y="1388794"/>
            <a:ext cx="2828341" cy="5033271"/>
          </a:xfrm>
        </p:spPr>
        <p:txBody>
          <a:bodyPr/>
          <a:lstStyle/>
          <a:p>
            <a:r>
              <a:rPr lang="en-US" sz="2800"/>
              <a:t>node: </a:t>
            </a:r>
            <a:r>
              <a:rPr lang="en-US" sz="2800" i="1"/>
              <a:t>eyes </a:t>
            </a:r>
            <a:r>
              <a:rPr lang="en-US" sz="2800"/>
              <a:t>in suspensions</a:t>
            </a:r>
          </a:p>
          <a:p>
            <a:pPr lvl="1"/>
            <a:endParaRPr lang="en-US" sz="2400" i="1"/>
          </a:p>
          <a:p>
            <a:r>
              <a:rPr lang="en-US" sz="2800"/>
              <a:t>KWICgrouped on keywords</a:t>
            </a:r>
            <a:br>
              <a:rPr lang="en-US" sz="2800"/>
            </a:br>
            <a:r>
              <a:rPr lang="en-US" sz="2800" i="1"/>
              <a:t>his</a:t>
            </a:r>
            <a:r>
              <a:rPr lang="en-US" sz="2800"/>
              <a:t>,</a:t>
            </a:r>
            <a:r>
              <a:rPr lang="en-US" sz="2800" i="1"/>
              <a:t> her</a:t>
            </a:r>
            <a:r>
              <a:rPr lang="en-US" sz="2800"/>
              <a:t>, </a:t>
            </a:r>
            <a:r>
              <a:rPr lang="en-US" sz="2800" i="1"/>
              <a:t>fixing</a:t>
            </a:r>
          </a:p>
          <a:p>
            <a:pPr lvl="1"/>
            <a:endParaRPr lang="en-US" sz="2400" i="1"/>
          </a:p>
          <a:p>
            <a:pPr lvl="1"/>
            <a:endParaRPr lang="en-US" sz="2400" i="1"/>
          </a:p>
          <a:p>
            <a:pPr marL="457200" lvl="1" indent="0">
              <a:buNone/>
            </a:pPr>
            <a:endParaRPr lang="en-US" sz="2400" i="1"/>
          </a:p>
          <a:p>
            <a:pPr lvl="1"/>
            <a:endParaRPr lang="en-US" sz="2400" i="1"/>
          </a:p>
          <a:p>
            <a:pPr marL="0" indent="0">
              <a:buNone/>
            </a:pPr>
            <a:r>
              <a:rPr lang="en-US" sz="2800">
                <a:hlinkClick r:id="rId3"/>
              </a:rPr>
              <a:t>clic-fiction.com</a:t>
            </a:r>
            <a:endParaRPr lang="en-US" sz="2800"/>
          </a:p>
        </p:txBody>
      </p:sp>
      <p:pic>
        <p:nvPicPr>
          <p:cNvPr id="3" name="Picture 2" descr="A screenshot of a computer&#10;&#10;AI-generated content may be incorrect.">
            <a:extLst>
              <a:ext uri="{FF2B5EF4-FFF2-40B4-BE49-F238E27FC236}">
                <a16:creationId xmlns:a16="http://schemas.microsoft.com/office/drawing/2014/main" id="{579D95F4-1772-98BA-6CFF-94FD4267405E}"/>
              </a:ext>
            </a:extLst>
          </p:cNvPr>
          <p:cNvPicPr>
            <a:picLocks noChangeAspect="1"/>
          </p:cNvPicPr>
          <p:nvPr/>
        </p:nvPicPr>
        <p:blipFill>
          <a:blip r:embed="rId4"/>
          <a:srcRect t="2137" r="31986"/>
          <a:stretch>
            <a:fillRect/>
          </a:stretch>
        </p:blipFill>
        <p:spPr>
          <a:xfrm>
            <a:off x="3302298" y="1275677"/>
            <a:ext cx="8777171" cy="5146388"/>
          </a:xfrm>
          <a:prstGeom prst="rect">
            <a:avLst/>
          </a:prstGeom>
        </p:spPr>
      </p:pic>
      <p:sp>
        <p:nvSpPr>
          <p:cNvPr id="5" name="Date Placeholder 4">
            <a:extLst>
              <a:ext uri="{FF2B5EF4-FFF2-40B4-BE49-F238E27FC236}">
                <a16:creationId xmlns:a16="http://schemas.microsoft.com/office/drawing/2014/main" id="{2827E8B9-393E-FF9A-1397-41F9BB07FF65}"/>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065CA67F-0E20-DAB2-3275-8C3F304E34FD}"/>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E4A5D889-3465-CA61-429B-9CAAA33229E4}"/>
              </a:ext>
            </a:extLst>
          </p:cNvPr>
          <p:cNvSpPr>
            <a:spLocks noGrp="1"/>
          </p:cNvSpPr>
          <p:nvPr>
            <p:ph type="sldNum" sz="quarter" idx="12"/>
          </p:nvPr>
        </p:nvSpPr>
        <p:spPr/>
        <p:txBody>
          <a:bodyPr/>
          <a:lstStyle/>
          <a:p>
            <a:fld id="{B2EB7B1D-155F-DE45-A4D9-3453DB08EE0D}" type="slidenum">
              <a:rPr lang="en-GB"/>
              <a:pPr/>
              <a:t>31</a:t>
            </a:fld>
            <a:endParaRPr lang="en-GB"/>
          </a:p>
        </p:txBody>
      </p:sp>
    </p:spTree>
    <p:extLst>
      <p:ext uri="{BB962C8B-B14F-4D97-AF65-F5344CB8AC3E}">
        <p14:creationId xmlns:p14="http://schemas.microsoft.com/office/powerpoint/2010/main" val="3673361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2C34D-D6C8-762E-D49C-614C8DCB778D}"/>
              </a:ext>
            </a:extLst>
          </p:cNvPr>
          <p:cNvSpPr>
            <a:spLocks noGrp="1"/>
          </p:cNvSpPr>
          <p:nvPr>
            <p:ph type="title"/>
          </p:nvPr>
        </p:nvSpPr>
        <p:spPr/>
        <p:txBody>
          <a:bodyPr/>
          <a:lstStyle/>
          <a:p>
            <a:r>
              <a:rPr lang="en-US"/>
              <a:t>Sort by KWICpatterns</a:t>
            </a:r>
          </a:p>
        </p:txBody>
      </p:sp>
      <p:pic>
        <p:nvPicPr>
          <p:cNvPr id="12" name="Picture 11" descr="A screenshot of a computer&#10;&#10;AI-generated content may be incorrect.">
            <a:extLst>
              <a:ext uri="{FF2B5EF4-FFF2-40B4-BE49-F238E27FC236}">
                <a16:creationId xmlns:a16="http://schemas.microsoft.com/office/drawing/2014/main" id="{DCF31EDF-BB6A-D53E-7A9C-2F95F6A863DC}"/>
              </a:ext>
            </a:extLst>
          </p:cNvPr>
          <p:cNvPicPr>
            <a:picLocks noChangeAspect="1"/>
          </p:cNvPicPr>
          <p:nvPr/>
        </p:nvPicPr>
        <p:blipFill>
          <a:blip r:embed="rId2"/>
          <a:srcRect b="29859"/>
          <a:stretch>
            <a:fillRect/>
          </a:stretch>
        </p:blipFill>
        <p:spPr>
          <a:xfrm>
            <a:off x="419100" y="659928"/>
            <a:ext cx="11353800" cy="6198072"/>
          </a:xfrm>
          <a:prstGeom prst="rect">
            <a:avLst/>
          </a:prstGeom>
        </p:spPr>
      </p:pic>
    </p:spTree>
    <p:extLst>
      <p:ext uri="{BB962C8B-B14F-4D97-AF65-F5344CB8AC3E}">
        <p14:creationId xmlns:p14="http://schemas.microsoft.com/office/powerpoint/2010/main" val="86805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D0779F-042E-047B-2628-52AD16A945E8}"/>
              </a:ext>
            </a:extLst>
          </p:cNvPr>
          <p:cNvPicPr>
            <a:picLocks noChangeAspect="1"/>
          </p:cNvPicPr>
          <p:nvPr/>
        </p:nvPicPr>
        <p:blipFill>
          <a:blip r:embed="rId3"/>
          <a:stretch>
            <a:fillRect/>
          </a:stretch>
        </p:blipFill>
        <p:spPr>
          <a:xfrm>
            <a:off x="8067939" y="1237190"/>
            <a:ext cx="4049378" cy="5299799"/>
          </a:xfrm>
          <a:prstGeom prst="rect">
            <a:avLst/>
          </a:prstGeom>
        </p:spPr>
      </p:pic>
      <p:sp>
        <p:nvSpPr>
          <p:cNvPr id="5" name="Title 4">
            <a:extLst>
              <a:ext uri="{FF2B5EF4-FFF2-40B4-BE49-F238E27FC236}">
                <a16:creationId xmlns:a16="http://schemas.microsoft.com/office/drawing/2014/main" id="{757C6ED5-BC1D-7B48-70EE-B12F96FA851E}"/>
              </a:ext>
            </a:extLst>
          </p:cNvPr>
          <p:cNvSpPr>
            <a:spLocks noGrp="1"/>
          </p:cNvSpPr>
          <p:nvPr>
            <p:ph type="title"/>
          </p:nvPr>
        </p:nvSpPr>
        <p:spPr>
          <a:xfrm>
            <a:off x="-1" y="0"/>
            <a:ext cx="11353801" cy="1208315"/>
          </a:xfrm>
        </p:spPr>
        <p:txBody>
          <a:bodyPr/>
          <a:lstStyle/>
          <a:p>
            <a:r>
              <a:rPr lang="en-US"/>
              <a:t>CQPweb: A hands-on example</a:t>
            </a:r>
          </a:p>
        </p:txBody>
      </p:sp>
      <p:sp>
        <p:nvSpPr>
          <p:cNvPr id="6" name="Content Placeholder 5">
            <a:extLst>
              <a:ext uri="{FF2B5EF4-FFF2-40B4-BE49-F238E27FC236}">
                <a16:creationId xmlns:a16="http://schemas.microsoft.com/office/drawing/2014/main" id="{3AD5BF91-EEB8-68D7-FAA8-1F2357573371}"/>
              </a:ext>
            </a:extLst>
          </p:cNvPr>
          <p:cNvSpPr>
            <a:spLocks noGrp="1"/>
          </p:cNvSpPr>
          <p:nvPr>
            <p:ph idx="1"/>
          </p:nvPr>
        </p:nvSpPr>
        <p:spPr>
          <a:xfrm>
            <a:off x="382692" y="1388794"/>
            <a:ext cx="11426616" cy="4787075"/>
          </a:xfrm>
        </p:spPr>
        <p:txBody>
          <a:bodyPr/>
          <a:lstStyle/>
          <a:p>
            <a:r>
              <a:rPr lang="en-US"/>
              <a:t>Goal: Understand this [</a:t>
            </a:r>
            <a:r>
              <a:rPr lang="en-US">
                <a:solidFill>
                  <a:schemeClr val="accent5">
                    <a:lumMod val="50000"/>
                  </a:schemeClr>
                </a:solidFill>
                <a:sym typeface="Wingdings" pitchFamily="2" charset="2"/>
              </a:rPr>
              <a:t>➞</a:t>
            </a:r>
            <a:r>
              <a:rPr lang="en-US"/>
              <a:t>] guy's rhetoric,</a:t>
            </a:r>
            <a:br>
              <a:rPr lang="en-US"/>
            </a:br>
            <a:r>
              <a:rPr lang="en-US"/>
              <a:t>terminology, phraseology and topics</a:t>
            </a:r>
          </a:p>
          <a:p>
            <a:r>
              <a:rPr lang="en-US"/>
              <a:t>Based on corpus compiled from the </a:t>
            </a:r>
            <a:r>
              <a:rPr lang="en-US">
                <a:solidFill>
                  <a:schemeClr val="accent2">
                    <a:lumMod val="50000"/>
                  </a:schemeClr>
                </a:solidFill>
              </a:rPr>
              <a:t>Trump</a:t>
            </a:r>
            <a:br>
              <a:rPr lang="en-US">
                <a:solidFill>
                  <a:schemeClr val="accent2">
                    <a:lumMod val="50000"/>
                  </a:schemeClr>
                </a:solidFill>
              </a:rPr>
            </a:br>
            <a:r>
              <a:rPr lang="en-US">
                <a:solidFill>
                  <a:schemeClr val="accent2">
                    <a:lumMod val="50000"/>
                  </a:schemeClr>
                </a:solidFill>
              </a:rPr>
              <a:t>Twitter Archive </a:t>
            </a:r>
            <a:r>
              <a:rPr lang="en-US"/>
              <a:t>[</a:t>
            </a:r>
            <a:r>
              <a:rPr lang="en-US">
                <a:hlinkClick r:id="rId4"/>
              </a:rPr>
              <a:t>www.thetrumparchive.com</a:t>
            </a:r>
            <a:r>
              <a:rPr lang="en-US"/>
              <a:t>]</a:t>
            </a:r>
          </a:p>
        </p:txBody>
      </p:sp>
      <p:sp>
        <p:nvSpPr>
          <p:cNvPr id="11" name="Slide Number Placeholder 10">
            <a:extLst>
              <a:ext uri="{FF2B5EF4-FFF2-40B4-BE49-F238E27FC236}">
                <a16:creationId xmlns:a16="http://schemas.microsoft.com/office/drawing/2014/main" id="{D06C07EF-337F-BA27-7623-807D07339161}"/>
              </a:ext>
            </a:extLst>
          </p:cNvPr>
          <p:cNvSpPr>
            <a:spLocks noGrp="1"/>
          </p:cNvSpPr>
          <p:nvPr>
            <p:ph type="sldNum" sz="quarter" idx="12"/>
          </p:nvPr>
        </p:nvSpPr>
        <p:spPr>
          <a:xfrm>
            <a:off x="9448800" y="6540500"/>
            <a:ext cx="2743200" cy="317500"/>
          </a:xfrm>
        </p:spPr>
        <p:txBody>
          <a:bodyPr/>
          <a:lstStyle/>
          <a:p>
            <a:fld id="{B0613C82-7869-6749-8B64-6E6BEACED82A}" type="slidenum">
              <a:rPr lang="de-DE"/>
              <a:pPr/>
              <a:t>33</a:t>
            </a:fld>
            <a:endParaRPr lang="de-DE" dirty="0"/>
          </a:p>
        </p:txBody>
      </p:sp>
      <p:sp>
        <p:nvSpPr>
          <p:cNvPr id="2" name="Date Placeholder 1">
            <a:extLst>
              <a:ext uri="{FF2B5EF4-FFF2-40B4-BE49-F238E27FC236}">
                <a16:creationId xmlns:a16="http://schemas.microsoft.com/office/drawing/2014/main" id="{58CCCB4B-F2E4-6C70-25A0-82E39A7277F4}"/>
              </a:ext>
            </a:extLst>
          </p:cNvPr>
          <p:cNvSpPr>
            <a:spLocks noGrp="1"/>
          </p:cNvSpPr>
          <p:nvPr>
            <p:ph type="dt" sz="half" idx="10"/>
          </p:nvPr>
        </p:nvSpPr>
        <p:spPr/>
        <p:txBody>
          <a:bodyPr/>
          <a:lstStyle/>
          <a:p>
            <a:r>
              <a:rPr lang="en-GB"/>
              <a:t>9 Sep 2025 | © RC21 Team</a:t>
            </a:r>
            <a:endParaRPr lang="en-US" dirty="0"/>
          </a:p>
        </p:txBody>
      </p:sp>
      <p:sp>
        <p:nvSpPr>
          <p:cNvPr id="3" name="Footer Placeholder 2">
            <a:extLst>
              <a:ext uri="{FF2B5EF4-FFF2-40B4-BE49-F238E27FC236}">
                <a16:creationId xmlns:a16="http://schemas.microsoft.com/office/drawing/2014/main" id="{8A8C71CA-067A-5C01-79CD-0891EF0A23BD}"/>
              </a:ext>
            </a:extLst>
          </p:cNvPr>
          <p:cNvSpPr>
            <a:spLocks noGrp="1"/>
          </p:cNvSpPr>
          <p:nvPr>
            <p:ph type="ftr" sz="quarter" idx="11"/>
          </p:nvPr>
        </p:nvSpPr>
        <p:spPr/>
        <p:txBody>
          <a:bodyPr/>
          <a:lstStyle/>
          <a:p>
            <a:r>
              <a:rPr lang="en-US" dirty="0"/>
              <a:t>FlexiConc: Reading concordances with algorithms</a:t>
            </a:r>
          </a:p>
        </p:txBody>
      </p:sp>
      <p:pic>
        <p:nvPicPr>
          <p:cNvPr id="4" name="Picture 3" descr="Graphical user interface, text, application&#10;&#10;Description automatically generated">
            <a:extLst>
              <a:ext uri="{FF2B5EF4-FFF2-40B4-BE49-F238E27FC236}">
                <a16:creationId xmlns:a16="http://schemas.microsoft.com/office/drawing/2014/main" id="{3605C75A-CB1B-B238-9D4A-53171891D757}"/>
              </a:ext>
            </a:extLst>
          </p:cNvPr>
          <p:cNvPicPr>
            <a:picLocks noChangeAspect="1"/>
          </p:cNvPicPr>
          <p:nvPr/>
        </p:nvPicPr>
        <p:blipFill rotWithShape="1">
          <a:blip r:embed="rId5">
            <a:alphaModFix amt="75000"/>
          </a:blip>
          <a:srcRect t="10089" r="1067" b="42702"/>
          <a:stretch>
            <a:fillRect/>
          </a:stretch>
        </p:blipFill>
        <p:spPr>
          <a:xfrm>
            <a:off x="1" y="3782332"/>
            <a:ext cx="8770374" cy="2754658"/>
          </a:xfrm>
          <a:prstGeom prst="rect">
            <a:avLst/>
          </a:prstGeom>
          <a:ln>
            <a:noFill/>
          </a:ln>
          <a:effectLst/>
        </p:spPr>
      </p:pic>
    </p:spTree>
    <p:extLst>
      <p:ext uri="{BB962C8B-B14F-4D97-AF65-F5344CB8AC3E}">
        <p14:creationId xmlns:p14="http://schemas.microsoft.com/office/powerpoint/2010/main" val="409491451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40141-C606-F38E-6CCF-8E4AE0E816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2E1E7D-BDAC-B6B4-B66B-2B302D190897}"/>
              </a:ext>
            </a:extLst>
          </p:cNvPr>
          <p:cNvSpPr>
            <a:spLocks noGrp="1"/>
          </p:cNvSpPr>
          <p:nvPr>
            <p:ph type="title"/>
          </p:nvPr>
        </p:nvSpPr>
        <p:spPr/>
        <p:txBody>
          <a:bodyPr/>
          <a:lstStyle/>
          <a:p>
            <a:r>
              <a:rPr lang="en-US"/>
              <a:t>CQPweb: A hands-on example</a:t>
            </a:r>
          </a:p>
        </p:txBody>
      </p:sp>
      <p:sp>
        <p:nvSpPr>
          <p:cNvPr id="4" name="Content Placeholder 3">
            <a:extLst>
              <a:ext uri="{FF2B5EF4-FFF2-40B4-BE49-F238E27FC236}">
                <a16:creationId xmlns:a16="http://schemas.microsoft.com/office/drawing/2014/main" id="{6A68AEE4-0149-F2BF-D286-F73F7AB1E71E}"/>
              </a:ext>
            </a:extLst>
          </p:cNvPr>
          <p:cNvSpPr>
            <a:spLocks noGrp="1"/>
          </p:cNvSpPr>
          <p:nvPr>
            <p:ph idx="1"/>
          </p:nvPr>
        </p:nvSpPr>
        <p:spPr>
          <a:xfrm>
            <a:off x="382692" y="1388794"/>
            <a:ext cx="11353800" cy="2169021"/>
          </a:xfrm>
        </p:spPr>
        <p:txBody>
          <a:bodyPr/>
          <a:lstStyle/>
          <a:p>
            <a:r>
              <a:rPr lang="en-US"/>
              <a:t>CQPweb server @ FAU:</a:t>
            </a:r>
            <a:br>
              <a:rPr lang="en-US"/>
            </a:br>
            <a:r>
              <a:rPr lang="en-US">
                <a:solidFill>
                  <a:schemeClr val="accent4">
                    <a:lumMod val="50000"/>
                  </a:schemeClr>
                </a:solidFill>
                <a:hlinkClick r:id="rId2">
                  <a:extLst>
                    <a:ext uri="{A12FA001-AC4F-418D-AE19-62706E023703}">
                      <ahyp:hlinkClr xmlns:ahyp="http://schemas.microsoft.com/office/drawing/2018/hyperlinkcolor" val="tx"/>
                    </a:ext>
                  </a:extLst>
                </a:hlinkClick>
              </a:rPr>
              <a:t>https://corpora.linguistik.uni-erlangen.de/cqpweb/</a:t>
            </a:r>
            <a:r>
              <a:rPr lang="en-US">
                <a:solidFill>
                  <a:schemeClr val="accent4">
                    <a:lumMod val="50000"/>
                  </a:schemeClr>
                </a:solidFill>
              </a:rPr>
              <a:t> </a:t>
            </a:r>
          </a:p>
          <a:p>
            <a:r>
              <a:rPr lang="en-US"/>
              <a:t>Login: </a:t>
            </a:r>
            <a:r>
              <a:rPr lang="en-US" sz="2800">
                <a:solidFill>
                  <a:schemeClr val="accent1">
                    <a:lumMod val="50000"/>
                  </a:schemeClr>
                </a:solidFill>
                <a:latin typeface="Consolas" panose="020B0609020204030204" pitchFamily="49" charset="0"/>
                <a:cs typeface="Consolas" panose="020B0609020204030204" pitchFamily="49" charset="0"/>
              </a:rPr>
              <a:t>student1</a:t>
            </a:r>
            <a:r>
              <a:rPr lang="en-US"/>
              <a:t> … </a:t>
            </a:r>
            <a:r>
              <a:rPr lang="en-US" sz="2800">
                <a:solidFill>
                  <a:schemeClr val="accent1">
                    <a:lumMod val="50000"/>
                  </a:schemeClr>
                </a:solidFill>
                <a:latin typeface="Consolas" panose="020B0609020204030204" pitchFamily="49" charset="0"/>
                <a:cs typeface="Consolas" panose="020B0609020204030204" pitchFamily="49" charset="0"/>
              </a:rPr>
              <a:t>student15</a:t>
            </a:r>
            <a:r>
              <a:rPr lang="en-US"/>
              <a:t> | password: </a:t>
            </a:r>
            <a:r>
              <a:rPr lang="en-US" sz="2800">
                <a:solidFill>
                  <a:schemeClr val="accent1">
                    <a:lumMod val="50000"/>
                  </a:schemeClr>
                </a:solidFill>
                <a:latin typeface="Consolas" panose="020B0609020204030204" pitchFamily="49" charset="0"/>
                <a:cs typeface="Consolas" panose="020B0609020204030204" pitchFamily="49" charset="0"/>
              </a:rPr>
              <a:t>erlangen</a:t>
            </a:r>
          </a:p>
          <a:p>
            <a:pPr lvl="1"/>
            <a:endParaRPr lang="en-US"/>
          </a:p>
          <a:p>
            <a:endParaRPr lang="en-US"/>
          </a:p>
        </p:txBody>
      </p:sp>
      <p:pic>
        <p:nvPicPr>
          <p:cNvPr id="5" name="Picture 4" descr="A qr code on a white background&#10;&#10;AI-generated content may be incorrect.">
            <a:extLst>
              <a:ext uri="{FF2B5EF4-FFF2-40B4-BE49-F238E27FC236}">
                <a16:creationId xmlns:a16="http://schemas.microsoft.com/office/drawing/2014/main" id="{339F8877-39E8-55B5-6E78-74A44F180D76}"/>
              </a:ext>
            </a:extLst>
          </p:cNvPr>
          <p:cNvPicPr>
            <a:picLocks noChangeAspect="1"/>
          </p:cNvPicPr>
          <p:nvPr/>
        </p:nvPicPr>
        <p:blipFill>
          <a:blip r:embed="rId3"/>
          <a:stretch>
            <a:fillRect/>
          </a:stretch>
        </p:blipFill>
        <p:spPr>
          <a:xfrm>
            <a:off x="10436058" y="1240727"/>
            <a:ext cx="1755942" cy="1755942"/>
          </a:xfrm>
          <a:prstGeom prst="rect">
            <a:avLst/>
          </a:prstGeom>
        </p:spPr>
      </p:pic>
      <p:sp>
        <p:nvSpPr>
          <p:cNvPr id="2" name="Date Placeholder 1">
            <a:extLst>
              <a:ext uri="{FF2B5EF4-FFF2-40B4-BE49-F238E27FC236}">
                <a16:creationId xmlns:a16="http://schemas.microsoft.com/office/drawing/2014/main" id="{3A495FB6-3AC9-449D-69ED-7144C909E75A}"/>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1ED89577-58D0-3050-0755-CCBD23B1F1AA}"/>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17E9C30B-979A-D47E-3984-D8AE3AA68EE9}"/>
              </a:ext>
            </a:extLst>
          </p:cNvPr>
          <p:cNvSpPr>
            <a:spLocks noGrp="1"/>
          </p:cNvSpPr>
          <p:nvPr>
            <p:ph type="sldNum" sz="quarter" idx="12"/>
          </p:nvPr>
        </p:nvSpPr>
        <p:spPr/>
        <p:txBody>
          <a:bodyPr/>
          <a:lstStyle/>
          <a:p>
            <a:fld id="{B2EB7B1D-155F-DE45-A4D9-3453DB08EE0D}" type="slidenum">
              <a:rPr lang="en-GB"/>
              <a:pPr/>
              <a:t>34</a:t>
            </a:fld>
            <a:endParaRPr lang="en-GB"/>
          </a:p>
        </p:txBody>
      </p:sp>
      <p:pic>
        <p:nvPicPr>
          <p:cNvPr id="9" name="Picture 8" descr="Graphical user interface, application&#10;&#10;Description automatically generated">
            <a:extLst>
              <a:ext uri="{FF2B5EF4-FFF2-40B4-BE49-F238E27FC236}">
                <a16:creationId xmlns:a16="http://schemas.microsoft.com/office/drawing/2014/main" id="{DA2D9117-A83E-BCE5-C4F2-01E9C9336304}"/>
              </a:ext>
            </a:extLst>
          </p:cNvPr>
          <p:cNvPicPr>
            <a:picLocks noChangeAspect="1"/>
          </p:cNvPicPr>
          <p:nvPr/>
        </p:nvPicPr>
        <p:blipFill rotWithShape="1">
          <a:blip r:embed="rId4"/>
          <a:srcRect t="9922" b="34917"/>
          <a:stretch>
            <a:fillRect/>
          </a:stretch>
        </p:blipFill>
        <p:spPr>
          <a:xfrm>
            <a:off x="1043092" y="3215148"/>
            <a:ext cx="10033000" cy="3642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654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7C946-576F-5140-955A-56ACDA67D8FD}"/>
              </a:ext>
            </a:extLst>
          </p:cNvPr>
          <p:cNvSpPr>
            <a:spLocks noGrp="1"/>
          </p:cNvSpPr>
          <p:nvPr>
            <p:ph type="title"/>
          </p:nvPr>
        </p:nvSpPr>
        <p:spPr/>
        <p:txBody>
          <a:bodyPr/>
          <a:lstStyle/>
          <a:p>
            <a:r>
              <a:rPr lang="en-US"/>
              <a:t>Simple search</a:t>
            </a:r>
          </a:p>
        </p:txBody>
      </p:sp>
      <p:pic>
        <p:nvPicPr>
          <p:cNvPr id="8" name="Picture 7" descr="Graphical user interface, application&#10;&#10;Description automatically generated">
            <a:extLst>
              <a:ext uri="{FF2B5EF4-FFF2-40B4-BE49-F238E27FC236}">
                <a16:creationId xmlns:a16="http://schemas.microsoft.com/office/drawing/2014/main" id="{4A99FD48-8E13-8340-AAC9-33F5E7BD11F6}"/>
              </a:ext>
            </a:extLst>
          </p:cNvPr>
          <p:cNvPicPr>
            <a:picLocks noChangeAspect="1"/>
          </p:cNvPicPr>
          <p:nvPr/>
        </p:nvPicPr>
        <p:blipFill rotWithShape="1">
          <a:blip r:embed="rId3"/>
          <a:srcRect t="9917" b="4914"/>
          <a:stretch>
            <a:fillRect/>
          </a:stretch>
        </p:blipFill>
        <p:spPr>
          <a:xfrm>
            <a:off x="1049868" y="1233373"/>
            <a:ext cx="10033000" cy="5624627"/>
          </a:xfrm>
          <a:prstGeom prst="rect">
            <a:avLst/>
          </a:prstGeom>
          <a:ln>
            <a:noFill/>
          </a:ln>
          <a:effectLst>
            <a:outerShdw blurRad="292100" dist="139700" dir="2700000" algn="tl" rotWithShape="0">
              <a:srgbClr val="333333">
                <a:alpha val="65000"/>
              </a:srgbClr>
            </a:outerShdw>
          </a:effectLst>
        </p:spPr>
      </p:pic>
      <p:sp>
        <p:nvSpPr>
          <p:cNvPr id="9" name="Left Arrow 8">
            <a:extLst>
              <a:ext uri="{FF2B5EF4-FFF2-40B4-BE49-F238E27FC236}">
                <a16:creationId xmlns:a16="http://schemas.microsoft.com/office/drawing/2014/main" id="{1C639066-7645-CA49-BD33-407D4E3525B8}"/>
              </a:ext>
            </a:extLst>
          </p:cNvPr>
          <p:cNvSpPr/>
          <p:nvPr/>
        </p:nvSpPr>
        <p:spPr>
          <a:xfrm rot="1100332">
            <a:off x="5424138" y="2423891"/>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2369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32FC-6BFF-1B42-8872-666D2C588CD5}"/>
              </a:ext>
            </a:extLst>
          </p:cNvPr>
          <p:cNvSpPr>
            <a:spLocks noGrp="1"/>
          </p:cNvSpPr>
          <p:nvPr>
            <p:ph type="title"/>
          </p:nvPr>
        </p:nvSpPr>
        <p:spPr/>
        <p:txBody>
          <a:bodyPr/>
          <a:lstStyle/>
          <a:p>
            <a:r>
              <a:rPr lang="en-US"/>
              <a:t>Concordance (kwic = key word in context)</a:t>
            </a:r>
          </a:p>
        </p:txBody>
      </p:sp>
      <p:pic>
        <p:nvPicPr>
          <p:cNvPr id="6" name="Picture 5" descr="Graphical user interface, text, application&#10;&#10;Description automatically generated">
            <a:extLst>
              <a:ext uri="{FF2B5EF4-FFF2-40B4-BE49-F238E27FC236}">
                <a16:creationId xmlns:a16="http://schemas.microsoft.com/office/drawing/2014/main" id="{E6D80208-4259-FB43-A4E7-7E9B53711EE8}"/>
              </a:ext>
            </a:extLst>
          </p:cNvPr>
          <p:cNvPicPr>
            <a:picLocks noChangeAspect="1"/>
          </p:cNvPicPr>
          <p:nvPr/>
        </p:nvPicPr>
        <p:blipFill rotWithShape="1">
          <a:blip r:embed="rId3"/>
          <a:srcRect t="10089" b="4764"/>
          <a:stretch>
            <a:fillRect/>
          </a:stretch>
        </p:blipFill>
        <p:spPr>
          <a:xfrm>
            <a:off x="1079500" y="1234977"/>
            <a:ext cx="10033000" cy="5623023"/>
          </a:xfrm>
          <a:prstGeom prst="rect">
            <a:avLst/>
          </a:prstGeom>
          <a:ln>
            <a:noFill/>
          </a:ln>
          <a:effectLst>
            <a:outerShdw blurRad="292100" dist="139700" dir="2700000" algn="tl" rotWithShape="0">
              <a:srgbClr val="333333">
                <a:alpha val="65000"/>
              </a:srgbClr>
            </a:outerShdw>
          </a:effectLst>
        </p:spPr>
      </p:pic>
      <p:grpSp>
        <p:nvGrpSpPr>
          <p:cNvPr id="16" name="Group 15">
            <a:extLst>
              <a:ext uri="{FF2B5EF4-FFF2-40B4-BE49-F238E27FC236}">
                <a16:creationId xmlns:a16="http://schemas.microsoft.com/office/drawing/2014/main" id="{7B13B7A2-E5D2-9845-81B0-A75D8516E69A}"/>
              </a:ext>
            </a:extLst>
          </p:cNvPr>
          <p:cNvGrpSpPr/>
          <p:nvPr/>
        </p:nvGrpSpPr>
        <p:grpSpPr>
          <a:xfrm>
            <a:off x="9209459" y="1630873"/>
            <a:ext cx="2644815" cy="776891"/>
            <a:chOff x="9209459" y="1316239"/>
            <a:chExt cx="2644815" cy="776891"/>
          </a:xfrm>
        </p:grpSpPr>
        <p:sp>
          <p:nvSpPr>
            <p:cNvPr id="10" name="TextBox 9">
              <a:extLst>
                <a:ext uri="{FF2B5EF4-FFF2-40B4-BE49-F238E27FC236}">
                  <a16:creationId xmlns:a16="http://schemas.microsoft.com/office/drawing/2014/main" id="{89C78D6A-BB28-CE48-A590-0E628FC1224D}"/>
                </a:ext>
              </a:extLst>
            </p:cNvPr>
            <p:cNvSpPr txBox="1"/>
            <p:nvPr/>
          </p:nvSpPr>
          <p:spPr>
            <a:xfrm>
              <a:off x="10020873" y="1441225"/>
              <a:ext cx="1833401" cy="651905"/>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frequency information</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D0C686BE-D121-0840-9F76-48214CA9F32E}"/>
                </a:ext>
              </a:extLst>
            </p:cNvPr>
            <p:cNvCxnSpPr>
              <a:cxnSpLocks/>
              <a:stCxn id="10" idx="1"/>
            </p:cNvCxnSpPr>
            <p:nvPr/>
          </p:nvCxnSpPr>
          <p:spPr>
            <a:xfrm flipH="1" flipV="1">
              <a:off x="9209459" y="1316239"/>
              <a:ext cx="811414" cy="450939"/>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B739EA8A-E969-7E4F-8365-694CEF3AF39D}"/>
              </a:ext>
            </a:extLst>
          </p:cNvPr>
          <p:cNvGrpSpPr/>
          <p:nvPr/>
        </p:nvGrpSpPr>
        <p:grpSpPr>
          <a:xfrm>
            <a:off x="6973420" y="2143367"/>
            <a:ext cx="2475952" cy="1013273"/>
            <a:chOff x="8340851" y="1248175"/>
            <a:chExt cx="2475952" cy="1013273"/>
          </a:xfrm>
        </p:grpSpPr>
        <p:sp>
          <p:nvSpPr>
            <p:cNvPr id="18" name="TextBox 17">
              <a:extLst>
                <a:ext uri="{FF2B5EF4-FFF2-40B4-BE49-F238E27FC236}">
                  <a16:creationId xmlns:a16="http://schemas.microsoft.com/office/drawing/2014/main" id="{A6D71975-FEA4-5C41-A258-1EF3F20B2BF6}"/>
                </a:ext>
              </a:extLst>
            </p:cNvPr>
            <p:cNvSpPr txBox="1"/>
            <p:nvPr/>
          </p:nvSpPr>
          <p:spPr>
            <a:xfrm>
              <a:off x="8340851" y="1917320"/>
              <a:ext cx="2475952"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random ordering</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65E0D024-C712-874D-872A-F046071CC04D}"/>
                </a:ext>
              </a:extLst>
            </p:cNvPr>
            <p:cNvCxnSpPr>
              <a:cxnSpLocks/>
              <a:stCxn id="18" idx="0"/>
            </p:cNvCxnSpPr>
            <p:nvPr/>
          </p:nvCxnSpPr>
          <p:spPr>
            <a:xfrm flipH="1" flipV="1">
              <a:off x="9152188" y="1248175"/>
              <a:ext cx="426639" cy="669145"/>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4" name="Group 23">
            <a:extLst>
              <a:ext uri="{FF2B5EF4-FFF2-40B4-BE49-F238E27FC236}">
                <a16:creationId xmlns:a16="http://schemas.microsoft.com/office/drawing/2014/main" id="{47EFB54F-B7E3-DD4F-B9D7-F16096FAF09B}"/>
              </a:ext>
            </a:extLst>
          </p:cNvPr>
          <p:cNvGrpSpPr/>
          <p:nvPr/>
        </p:nvGrpSpPr>
        <p:grpSpPr>
          <a:xfrm>
            <a:off x="7687678" y="3769098"/>
            <a:ext cx="3136841" cy="469114"/>
            <a:chOff x="9209459" y="1316239"/>
            <a:chExt cx="3136841" cy="469114"/>
          </a:xfrm>
        </p:grpSpPr>
        <p:sp>
          <p:nvSpPr>
            <p:cNvPr id="25" name="TextBox 24">
              <a:extLst>
                <a:ext uri="{FF2B5EF4-FFF2-40B4-BE49-F238E27FC236}">
                  <a16:creationId xmlns:a16="http://schemas.microsoft.com/office/drawing/2014/main" id="{B2A5E18A-8DBA-BF42-A8CA-10146FF39E9F}"/>
                </a:ext>
              </a:extLst>
            </p:cNvPr>
            <p:cNvSpPr txBox="1"/>
            <p:nvPr/>
          </p:nvSpPr>
          <p:spPr>
            <a:xfrm>
              <a:off x="10020873" y="1441225"/>
              <a:ext cx="2325427"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for context</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22F72494-DB37-5F4D-A764-45DE03C87CD9}"/>
                </a:ext>
              </a:extLst>
            </p:cNvPr>
            <p:cNvCxnSpPr>
              <a:cxnSpLocks/>
              <a:stCxn id="25" idx="1"/>
            </p:cNvCxnSpPr>
            <p:nvPr/>
          </p:nvCxnSpPr>
          <p:spPr>
            <a:xfrm flipH="1" flipV="1">
              <a:off x="9209459" y="1316239"/>
              <a:ext cx="811414" cy="297050"/>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8" name="Group 27">
            <a:extLst>
              <a:ext uri="{FF2B5EF4-FFF2-40B4-BE49-F238E27FC236}">
                <a16:creationId xmlns:a16="http://schemas.microsoft.com/office/drawing/2014/main" id="{0A21AB48-AEA7-364A-88C2-03EC1333DCF6}"/>
              </a:ext>
            </a:extLst>
          </p:cNvPr>
          <p:cNvGrpSpPr/>
          <p:nvPr/>
        </p:nvGrpSpPr>
        <p:grpSpPr>
          <a:xfrm>
            <a:off x="650880" y="3769099"/>
            <a:ext cx="2475952" cy="2467351"/>
            <a:chOff x="8328494" y="447863"/>
            <a:chExt cx="2475952" cy="2467351"/>
          </a:xfrm>
        </p:grpSpPr>
        <p:sp>
          <p:nvSpPr>
            <p:cNvPr id="29" name="TextBox 28">
              <a:extLst>
                <a:ext uri="{FF2B5EF4-FFF2-40B4-BE49-F238E27FC236}">
                  <a16:creationId xmlns:a16="http://schemas.microsoft.com/office/drawing/2014/main" id="{0E38E98B-B851-9941-8B4E-6C8091E1CB29}"/>
                </a:ext>
              </a:extLst>
            </p:cNvPr>
            <p:cNvSpPr txBox="1"/>
            <p:nvPr/>
          </p:nvSpPr>
          <p:spPr>
            <a:xfrm>
              <a:off x="8328494" y="2263309"/>
              <a:ext cx="2475952" cy="651905"/>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 hover</a:t>
              </a:r>
              <a:b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b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for metadata</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6B5388BD-D379-D94A-9C19-35ED2E2A375A}"/>
                </a:ext>
              </a:extLst>
            </p:cNvPr>
            <p:cNvCxnSpPr>
              <a:cxnSpLocks/>
              <a:stCxn id="29" idx="0"/>
            </p:cNvCxnSpPr>
            <p:nvPr/>
          </p:nvCxnSpPr>
          <p:spPr>
            <a:xfrm flipV="1">
              <a:off x="9566470" y="447863"/>
              <a:ext cx="0" cy="1815446"/>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8298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16A7-7429-E24C-A45B-D3471362DE25}"/>
              </a:ext>
            </a:extLst>
          </p:cNvPr>
          <p:cNvSpPr>
            <a:spLocks noGrp="1"/>
          </p:cNvSpPr>
          <p:nvPr>
            <p:ph type="title"/>
          </p:nvPr>
        </p:nvSpPr>
        <p:spPr/>
        <p:txBody>
          <a:bodyPr/>
          <a:lstStyle/>
          <a:p>
            <a:r>
              <a:rPr lang="en-US"/>
              <a:t>Extended context display with formatting</a:t>
            </a:r>
          </a:p>
        </p:txBody>
      </p:sp>
      <p:pic>
        <p:nvPicPr>
          <p:cNvPr id="6" name="Picture 5" descr="Graphical user interface, text, application, email&#10;&#10;Description automatically generated">
            <a:extLst>
              <a:ext uri="{FF2B5EF4-FFF2-40B4-BE49-F238E27FC236}">
                <a16:creationId xmlns:a16="http://schemas.microsoft.com/office/drawing/2014/main" id="{8394C2F9-78B2-9F46-B3D1-BEC699752B9D}"/>
              </a:ext>
            </a:extLst>
          </p:cNvPr>
          <p:cNvPicPr>
            <a:picLocks noChangeAspect="1"/>
          </p:cNvPicPr>
          <p:nvPr/>
        </p:nvPicPr>
        <p:blipFill rotWithShape="1">
          <a:blip r:embed="rId2"/>
          <a:srcRect t="9730" b="6433"/>
          <a:stretch>
            <a:fillRect/>
          </a:stretch>
        </p:blipFill>
        <p:spPr>
          <a:xfrm>
            <a:off x="1079500" y="1247643"/>
            <a:ext cx="10033000" cy="5536615"/>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BEDA1549-EAC5-C244-B084-07670D73D1C6}"/>
              </a:ext>
            </a:extLst>
          </p:cNvPr>
          <p:cNvGrpSpPr/>
          <p:nvPr/>
        </p:nvGrpSpPr>
        <p:grpSpPr>
          <a:xfrm>
            <a:off x="6746790" y="3979855"/>
            <a:ext cx="3299254" cy="344128"/>
            <a:chOff x="9121186" y="1095236"/>
            <a:chExt cx="3299254" cy="344128"/>
          </a:xfrm>
        </p:grpSpPr>
        <p:sp>
          <p:nvSpPr>
            <p:cNvPr id="8" name="TextBox 7">
              <a:extLst>
                <a:ext uri="{FF2B5EF4-FFF2-40B4-BE49-F238E27FC236}">
                  <a16:creationId xmlns:a16="http://schemas.microsoft.com/office/drawing/2014/main" id="{7EF1B89B-8119-214D-A91B-6D1F8458869E}"/>
                </a:ext>
              </a:extLst>
            </p:cNvPr>
            <p:cNvSpPr txBox="1"/>
            <p:nvPr/>
          </p:nvSpPr>
          <p:spPr>
            <a:xfrm>
              <a:off x="10095013" y="1095236"/>
              <a:ext cx="2325427"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this is the match</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98FD5E32-392A-8444-829F-BBF4F9D8F59A}"/>
                </a:ext>
              </a:extLst>
            </p:cNvPr>
            <p:cNvCxnSpPr>
              <a:cxnSpLocks/>
              <a:stCxn id="8" idx="1"/>
            </p:cNvCxnSpPr>
            <p:nvPr/>
          </p:nvCxnSpPr>
          <p:spPr>
            <a:xfrm flipH="1">
              <a:off x="9121186" y="1267300"/>
              <a:ext cx="973827" cy="30778"/>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13397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2C1D-03D2-624C-AA5C-EB88E92E90ED}"/>
              </a:ext>
            </a:extLst>
          </p:cNvPr>
          <p:cNvSpPr>
            <a:spLocks noGrp="1"/>
          </p:cNvSpPr>
          <p:nvPr>
            <p:ph type="title"/>
          </p:nvPr>
        </p:nvSpPr>
        <p:spPr/>
        <p:txBody>
          <a:bodyPr/>
          <a:lstStyle/>
          <a:p>
            <a:r>
              <a:rPr lang="en-US"/>
              <a:t>Sorted concordance: </a:t>
            </a:r>
            <a:r>
              <a:rPr lang="en-US" i="1"/>
              <a:t>great</a:t>
            </a: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80EAF154-AA58-8C43-8B59-D972C310B139}"/>
              </a:ext>
            </a:extLst>
          </p:cNvPr>
          <p:cNvPicPr>
            <a:picLocks noChangeAspect="1"/>
          </p:cNvPicPr>
          <p:nvPr/>
        </p:nvPicPr>
        <p:blipFill rotWithShape="1">
          <a:blip r:embed="rId3"/>
          <a:srcRect t="10089" b="4764"/>
          <a:stretch>
            <a:fillRect/>
          </a:stretch>
        </p:blipFill>
        <p:spPr>
          <a:xfrm>
            <a:off x="1079500" y="1234977"/>
            <a:ext cx="10033000" cy="5623024"/>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663A55C9-F8FD-2E4B-9D30-FE532C21BAA5}"/>
              </a:ext>
            </a:extLst>
          </p:cNvPr>
          <p:cNvGrpSpPr/>
          <p:nvPr/>
        </p:nvGrpSpPr>
        <p:grpSpPr>
          <a:xfrm>
            <a:off x="7784758" y="945412"/>
            <a:ext cx="2017540" cy="1025026"/>
            <a:chOff x="10402539" y="-1504286"/>
            <a:chExt cx="2017540" cy="1025026"/>
          </a:xfrm>
        </p:grpSpPr>
        <p:sp>
          <p:nvSpPr>
            <p:cNvPr id="8" name="TextBox 7">
              <a:extLst>
                <a:ext uri="{FF2B5EF4-FFF2-40B4-BE49-F238E27FC236}">
                  <a16:creationId xmlns:a16="http://schemas.microsoft.com/office/drawing/2014/main" id="{80C5250A-C6A6-B242-95C5-FC74773576CD}"/>
                </a:ext>
              </a:extLst>
            </p:cNvPr>
            <p:cNvSpPr txBox="1"/>
            <p:nvPr/>
          </p:nvSpPr>
          <p:spPr>
            <a:xfrm>
              <a:off x="10402539" y="-1504286"/>
              <a:ext cx="2017540"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action menu</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0300515-2ECD-FA4C-B90E-01EC3FD72C51}"/>
                </a:ext>
              </a:extLst>
            </p:cNvPr>
            <p:cNvCxnSpPr>
              <a:cxnSpLocks/>
              <a:stCxn id="8" idx="2"/>
            </p:cNvCxnSpPr>
            <p:nvPr/>
          </p:nvCxnSpPr>
          <p:spPr>
            <a:xfrm>
              <a:off x="11411309" y="-1160158"/>
              <a:ext cx="362829" cy="680898"/>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
        <p:nvSpPr>
          <p:cNvPr id="12" name="Left Arrow 11">
            <a:extLst>
              <a:ext uri="{FF2B5EF4-FFF2-40B4-BE49-F238E27FC236}">
                <a16:creationId xmlns:a16="http://schemas.microsoft.com/office/drawing/2014/main" id="{2E94D4EC-AA38-5546-B50A-D2D993E6780E}"/>
              </a:ext>
            </a:extLst>
          </p:cNvPr>
          <p:cNvSpPr/>
          <p:nvPr/>
        </p:nvSpPr>
        <p:spPr>
          <a:xfrm>
            <a:off x="9896109" y="2735373"/>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113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0D684-2508-944F-A57B-20A681279A16}"/>
              </a:ext>
            </a:extLst>
          </p:cNvPr>
          <p:cNvSpPr>
            <a:spLocks noGrp="1"/>
          </p:cNvSpPr>
          <p:nvPr>
            <p:ph type="title"/>
          </p:nvPr>
        </p:nvSpPr>
        <p:spPr/>
        <p:txBody>
          <a:bodyPr/>
          <a:lstStyle/>
          <a:p>
            <a:r>
              <a:rPr lang="en-US"/>
              <a:t>Frequency breakdown: </a:t>
            </a:r>
            <a:r>
              <a:rPr lang="en-US" i="1"/>
              <a:t>fake</a:t>
            </a:r>
            <a:endParaRPr lang="en-US"/>
          </a:p>
        </p:txBody>
      </p:sp>
      <p:pic>
        <p:nvPicPr>
          <p:cNvPr id="6" name="Picture 5" descr="Table&#10;&#10;Description automatically generated with medium confidence">
            <a:extLst>
              <a:ext uri="{FF2B5EF4-FFF2-40B4-BE49-F238E27FC236}">
                <a16:creationId xmlns:a16="http://schemas.microsoft.com/office/drawing/2014/main" id="{C9C029EC-50A9-F14D-8C43-222A42D65734}"/>
              </a:ext>
            </a:extLst>
          </p:cNvPr>
          <p:cNvPicPr>
            <a:picLocks noChangeAspect="1"/>
          </p:cNvPicPr>
          <p:nvPr/>
        </p:nvPicPr>
        <p:blipFill rotWithShape="1">
          <a:blip r:embed="rId2"/>
          <a:srcRect t="10270" b="4615"/>
          <a:stretch>
            <a:fillRect/>
          </a:stretch>
        </p:blipFill>
        <p:spPr>
          <a:xfrm>
            <a:off x="1079500" y="1237035"/>
            <a:ext cx="10033000" cy="5620966"/>
          </a:xfrm>
          <a:prstGeom prst="rect">
            <a:avLst/>
          </a:prstGeom>
          <a:gradFill>
            <a:gsLst>
              <a:gs pos="0">
                <a:schemeClr val="accent2"/>
              </a:gs>
              <a:gs pos="50000">
                <a:schemeClr val="accent2">
                  <a:lumMod val="90000"/>
                </a:schemeClr>
              </a:gs>
              <a:gs pos="100000">
                <a:schemeClr val="accent2">
                  <a:lumMod val="50000"/>
                </a:schemeClr>
              </a:gs>
            </a:gsLst>
          </a:gradFill>
        </p:spPr>
      </p:pic>
      <p:sp>
        <p:nvSpPr>
          <p:cNvPr id="7" name="Left Arrow 6">
            <a:extLst>
              <a:ext uri="{FF2B5EF4-FFF2-40B4-BE49-F238E27FC236}">
                <a16:creationId xmlns:a16="http://schemas.microsoft.com/office/drawing/2014/main" id="{31052C17-FC4B-D544-8FDD-7FD8DEF10A7D}"/>
              </a:ext>
            </a:extLst>
          </p:cNvPr>
          <p:cNvSpPr/>
          <p:nvPr/>
        </p:nvSpPr>
        <p:spPr>
          <a:xfrm>
            <a:off x="4790634" y="2169489"/>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37862B5C-92ED-CF40-BB54-D3A8C7C49967}"/>
              </a:ext>
            </a:extLst>
          </p:cNvPr>
          <p:cNvGrpSpPr/>
          <p:nvPr/>
        </p:nvGrpSpPr>
        <p:grpSpPr>
          <a:xfrm>
            <a:off x="8419103" y="811906"/>
            <a:ext cx="3411793" cy="850258"/>
            <a:chOff x="14424198" y="-1366046"/>
            <a:chExt cx="3411793" cy="850258"/>
          </a:xfrm>
        </p:grpSpPr>
        <p:sp>
          <p:nvSpPr>
            <p:cNvPr id="9" name="TextBox 8">
              <a:extLst>
                <a:ext uri="{FF2B5EF4-FFF2-40B4-BE49-F238E27FC236}">
                  <a16:creationId xmlns:a16="http://schemas.microsoft.com/office/drawing/2014/main" id="{ABC454F2-8A47-1D41-87EC-EE713377D653}"/>
                </a:ext>
              </a:extLst>
            </p:cNvPr>
            <p:cNvSpPr txBox="1"/>
            <p:nvPr/>
          </p:nvSpPr>
          <p:spPr>
            <a:xfrm>
              <a:off x="15619686" y="-1366046"/>
              <a:ext cx="2216305"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full process history</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689EA7F7-4906-DC43-B9F8-97691569CDFA}"/>
                </a:ext>
              </a:extLst>
            </p:cNvPr>
            <p:cNvCxnSpPr>
              <a:cxnSpLocks/>
              <a:stCxn id="9" idx="1"/>
            </p:cNvCxnSpPr>
            <p:nvPr/>
          </p:nvCxnSpPr>
          <p:spPr>
            <a:xfrm flipH="1">
              <a:off x="14424198" y="-1193982"/>
              <a:ext cx="1195488" cy="678194"/>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
        <p:nvSpPr>
          <p:cNvPr id="13" name="Rounded Rectangle 12">
            <a:extLst>
              <a:ext uri="{FF2B5EF4-FFF2-40B4-BE49-F238E27FC236}">
                <a16:creationId xmlns:a16="http://schemas.microsoft.com/office/drawing/2014/main" id="{48276A8F-75EB-BB49-9BD9-1995BC31A0C3}"/>
              </a:ext>
            </a:extLst>
          </p:cNvPr>
          <p:cNvSpPr/>
          <p:nvPr/>
        </p:nvSpPr>
        <p:spPr>
          <a:xfrm>
            <a:off x="1124465" y="2800868"/>
            <a:ext cx="9860692" cy="333632"/>
          </a:xfrm>
          <a:prstGeom prst="roundRect">
            <a:avLst/>
          </a:prstGeom>
          <a:noFill/>
          <a:ln w="63500">
            <a:solidFill>
              <a:schemeClr val="accent2">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598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70AA-96FD-F836-9890-C5D24419A53D}"/>
              </a:ext>
            </a:extLst>
          </p:cNvPr>
          <p:cNvSpPr>
            <a:spLocks noGrp="1"/>
          </p:cNvSpPr>
          <p:nvPr>
            <p:ph type="title"/>
          </p:nvPr>
        </p:nvSpPr>
        <p:spPr/>
        <p:txBody>
          <a:bodyPr/>
          <a:lstStyle/>
          <a:p>
            <a:r>
              <a:rPr lang="en-US"/>
              <a:t>A concordance …</a:t>
            </a:r>
          </a:p>
        </p:txBody>
      </p:sp>
      <p:sp>
        <p:nvSpPr>
          <p:cNvPr id="3" name="Content Placeholder 2">
            <a:extLst>
              <a:ext uri="{FF2B5EF4-FFF2-40B4-BE49-F238E27FC236}">
                <a16:creationId xmlns:a16="http://schemas.microsoft.com/office/drawing/2014/main" id="{1EDA3896-5B3F-6EE0-8462-065B322919F7}"/>
              </a:ext>
            </a:extLst>
          </p:cNvPr>
          <p:cNvSpPr>
            <a:spLocks noGrp="1"/>
          </p:cNvSpPr>
          <p:nvPr>
            <p:ph idx="1"/>
          </p:nvPr>
        </p:nvSpPr>
        <p:spPr/>
        <p:txBody>
          <a:bodyPr/>
          <a:lstStyle/>
          <a:p>
            <a:r>
              <a:rPr lang="en-US"/>
              <a:t>Collects all the occurrences of a search term (the </a:t>
            </a:r>
            <a:r>
              <a:rPr lang="en-US">
                <a:solidFill>
                  <a:schemeClr val="accent2">
                    <a:lumMod val="50000"/>
                  </a:schemeClr>
                </a:solidFill>
              </a:rPr>
              <a:t>node</a:t>
            </a:r>
            <a:r>
              <a:rPr lang="en-US"/>
              <a:t>) in a corpus (or a lexico-grammatical pattern matching a corpus query)</a:t>
            </a:r>
          </a:p>
          <a:p>
            <a:pPr lvl="1"/>
            <a:endParaRPr lang="en-US"/>
          </a:p>
          <a:p>
            <a:r>
              <a:rPr lang="en-US"/>
              <a:t>Usually displayed in a compact tabular format suitable for “vertical reading”: </a:t>
            </a:r>
            <a:r>
              <a:rPr lang="en-US">
                <a:solidFill>
                  <a:schemeClr val="accent2">
                    <a:lumMod val="50000"/>
                  </a:schemeClr>
                </a:solidFill>
              </a:rPr>
              <a:t>kwic</a:t>
            </a:r>
            <a:r>
              <a:rPr lang="en-US"/>
              <a:t> = keyword in context (Luhn 1960)</a:t>
            </a:r>
          </a:p>
          <a:p>
            <a:pPr lvl="1"/>
            <a:endParaRPr lang="en-US"/>
          </a:p>
          <a:p>
            <a:r>
              <a:rPr lang="en-US"/>
              <a:t>Well-suited for identifying </a:t>
            </a:r>
            <a:r>
              <a:rPr lang="en-US">
                <a:solidFill>
                  <a:schemeClr val="accent1">
                    <a:lumMod val="50000"/>
                  </a:schemeClr>
                </a:solidFill>
              </a:rPr>
              <a:t>recurrent patterns</a:t>
            </a:r>
            <a:r>
              <a:rPr lang="en-US"/>
              <a:t>, often by rearranging lines with the help of </a:t>
            </a:r>
            <a:r>
              <a:rPr lang="en-US">
                <a:solidFill>
                  <a:schemeClr val="accent2">
                    <a:lumMod val="50000"/>
                  </a:schemeClr>
                </a:solidFill>
              </a:rPr>
              <a:t>concordancer </a:t>
            </a:r>
            <a:r>
              <a:rPr lang="en-US"/>
              <a:t>software</a:t>
            </a:r>
          </a:p>
          <a:p>
            <a:pPr lvl="1"/>
            <a:endParaRPr lang="en-US"/>
          </a:p>
          <a:p>
            <a:r>
              <a:rPr lang="en-US"/>
              <a:t>Link between “distant reading” and “close reading” in DH</a:t>
            </a:r>
          </a:p>
        </p:txBody>
      </p:sp>
      <p:sp>
        <p:nvSpPr>
          <p:cNvPr id="4" name="Footer Placeholder 3">
            <a:extLst>
              <a:ext uri="{FF2B5EF4-FFF2-40B4-BE49-F238E27FC236}">
                <a16:creationId xmlns:a16="http://schemas.microsoft.com/office/drawing/2014/main" id="{6DE6C21F-68B3-39FC-EC05-B9E63011D6FC}"/>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5E6E1A6A-F34D-E5CE-26AD-0F246ADFA66B}"/>
              </a:ext>
            </a:extLst>
          </p:cNvPr>
          <p:cNvSpPr>
            <a:spLocks noGrp="1"/>
          </p:cNvSpPr>
          <p:nvPr>
            <p:ph type="sldNum" sz="quarter" idx="12"/>
          </p:nvPr>
        </p:nvSpPr>
        <p:spPr/>
        <p:txBody>
          <a:bodyPr/>
          <a:lstStyle/>
          <a:p>
            <a:fld id="{B2EB7B1D-155F-DE45-A4D9-3453DB08EE0D}" type="slidenum">
              <a:rPr lang="en-GB"/>
              <a:pPr/>
              <a:t>4</a:t>
            </a:fld>
            <a:endParaRPr lang="en-GB"/>
          </a:p>
        </p:txBody>
      </p:sp>
      <p:sp>
        <p:nvSpPr>
          <p:cNvPr id="6" name="Date Placeholder 5">
            <a:extLst>
              <a:ext uri="{FF2B5EF4-FFF2-40B4-BE49-F238E27FC236}">
                <a16:creationId xmlns:a16="http://schemas.microsoft.com/office/drawing/2014/main" id="{C744543F-A90A-A935-1929-9E71F81243EF}"/>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174966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5D40-DCE3-B34D-87E4-4D5056C9816C}"/>
              </a:ext>
            </a:extLst>
          </p:cNvPr>
          <p:cNvSpPr>
            <a:spLocks noGrp="1"/>
          </p:cNvSpPr>
          <p:nvPr>
            <p:ph type="title"/>
          </p:nvPr>
        </p:nvSpPr>
        <p:spPr/>
        <p:txBody>
          <a:bodyPr/>
          <a:lstStyle/>
          <a:p>
            <a:r>
              <a:rPr lang="en-US"/>
              <a:t>Time for a closer look: </a:t>
            </a:r>
            <a:r>
              <a:rPr lang="en-US" i="1"/>
              <a:t>fake news</a:t>
            </a:r>
            <a:endParaRPr lang="en-US"/>
          </a:p>
        </p:txBody>
      </p:sp>
      <p:pic>
        <p:nvPicPr>
          <p:cNvPr id="6" name="Picture 5" descr="Graphical user interface, application, Teams&#10;&#10;Description automatically generated">
            <a:extLst>
              <a:ext uri="{FF2B5EF4-FFF2-40B4-BE49-F238E27FC236}">
                <a16:creationId xmlns:a16="http://schemas.microsoft.com/office/drawing/2014/main" id="{9476DD38-337F-6849-A666-9EE262582DBB}"/>
              </a:ext>
            </a:extLst>
          </p:cNvPr>
          <p:cNvPicPr>
            <a:picLocks noChangeAspect="1"/>
          </p:cNvPicPr>
          <p:nvPr/>
        </p:nvPicPr>
        <p:blipFill rotWithShape="1">
          <a:blip r:embed="rId2"/>
          <a:srcRect t="10631" b="4317"/>
          <a:stretch>
            <a:fillRect/>
          </a:stretch>
        </p:blipFill>
        <p:spPr>
          <a:xfrm>
            <a:off x="1079500" y="1241209"/>
            <a:ext cx="10033000" cy="5616792"/>
          </a:xfrm>
          <a:prstGeom prst="rect">
            <a:avLst/>
          </a:prstGeom>
          <a:ln>
            <a:noFill/>
          </a:ln>
          <a:effectLst>
            <a:outerShdw blurRad="292100" dist="139700" dir="2700000" algn="tl" rotWithShape="0">
              <a:srgbClr val="333333">
                <a:alpha val="65000"/>
              </a:srgbClr>
            </a:outerShdw>
          </a:effectLst>
        </p:spPr>
      </p:pic>
      <p:sp>
        <p:nvSpPr>
          <p:cNvPr id="7" name="Left Arrow 6">
            <a:extLst>
              <a:ext uri="{FF2B5EF4-FFF2-40B4-BE49-F238E27FC236}">
                <a16:creationId xmlns:a16="http://schemas.microsoft.com/office/drawing/2014/main" id="{464FE8CC-6307-BB45-8F89-E55C8C4F18AE}"/>
              </a:ext>
            </a:extLst>
          </p:cNvPr>
          <p:cNvSpPr/>
          <p:nvPr/>
        </p:nvSpPr>
        <p:spPr>
          <a:xfrm rot="2131877">
            <a:off x="5564358" y="4621173"/>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3390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3046-A362-D548-89B2-C038FBA91FEA}"/>
              </a:ext>
            </a:extLst>
          </p:cNvPr>
          <p:cNvSpPr>
            <a:spLocks noGrp="1"/>
          </p:cNvSpPr>
          <p:nvPr>
            <p:ph type="title"/>
          </p:nvPr>
        </p:nvSpPr>
        <p:spPr/>
        <p:txBody>
          <a:bodyPr/>
          <a:lstStyle/>
          <a:p>
            <a:r>
              <a:rPr lang="en-US"/>
              <a:t>Distribution across metadata categories</a:t>
            </a:r>
          </a:p>
        </p:txBody>
      </p:sp>
      <p:pic>
        <p:nvPicPr>
          <p:cNvPr id="6" name="Picture 5" descr="Graphical user interface, application&#10;&#10;Description automatically generated">
            <a:extLst>
              <a:ext uri="{FF2B5EF4-FFF2-40B4-BE49-F238E27FC236}">
                <a16:creationId xmlns:a16="http://schemas.microsoft.com/office/drawing/2014/main" id="{37895521-49E7-A14D-96FC-6764133007B8}"/>
              </a:ext>
            </a:extLst>
          </p:cNvPr>
          <p:cNvPicPr>
            <a:picLocks noChangeAspect="1"/>
          </p:cNvPicPr>
          <p:nvPr/>
        </p:nvPicPr>
        <p:blipFill rotWithShape="1">
          <a:blip r:embed="rId2"/>
          <a:srcRect t="10270"/>
          <a:stretch/>
        </p:blipFill>
        <p:spPr>
          <a:xfrm>
            <a:off x="1079500" y="932231"/>
            <a:ext cx="10033000" cy="5925769"/>
          </a:xfrm>
          <a:prstGeom prst="rect">
            <a:avLst/>
          </a:prstGeom>
          <a:ln>
            <a:noFill/>
          </a:ln>
          <a:effectLst>
            <a:outerShdw blurRad="292100" dist="139700" dir="2700000" algn="tl" rotWithShape="0">
              <a:srgbClr val="333333">
                <a:alpha val="65000"/>
              </a:srgbClr>
            </a:outerShdw>
          </a:effectLst>
        </p:spPr>
      </p:pic>
      <p:pic>
        <p:nvPicPr>
          <p:cNvPr id="8" name="Picture 7" descr="Table&#10;&#10;Description automatically generated">
            <a:extLst>
              <a:ext uri="{FF2B5EF4-FFF2-40B4-BE49-F238E27FC236}">
                <a16:creationId xmlns:a16="http://schemas.microsoft.com/office/drawing/2014/main" id="{03F99E13-1C20-B24A-AC38-8247364A410B}"/>
              </a:ext>
            </a:extLst>
          </p:cNvPr>
          <p:cNvPicPr>
            <a:picLocks noChangeAspect="1"/>
          </p:cNvPicPr>
          <p:nvPr/>
        </p:nvPicPr>
        <p:blipFill>
          <a:blip r:embed="rId3"/>
          <a:stretch>
            <a:fillRect/>
          </a:stretch>
        </p:blipFill>
        <p:spPr>
          <a:xfrm>
            <a:off x="1038386" y="4169960"/>
            <a:ext cx="10922000" cy="2152650"/>
          </a:xfrm>
          <a:prstGeom prst="rect">
            <a:avLst/>
          </a:prstGeom>
          <a:ln w="38100">
            <a:solidFill>
              <a:schemeClr val="tx2"/>
            </a:solidFill>
          </a:ln>
          <a:effectLst>
            <a:outerShdw blurRad="292100" dist="139700" dir="2700000" algn="tl" rotWithShape="0">
              <a:srgbClr val="333333">
                <a:alpha val="65000"/>
              </a:srgbClr>
            </a:outerShdw>
          </a:effectLst>
        </p:spPr>
      </p:pic>
      <p:pic>
        <p:nvPicPr>
          <p:cNvPr id="10" name="Picture 9" descr="Table&#10;&#10;Description automatically generated">
            <a:extLst>
              <a:ext uri="{FF2B5EF4-FFF2-40B4-BE49-F238E27FC236}">
                <a16:creationId xmlns:a16="http://schemas.microsoft.com/office/drawing/2014/main" id="{C24A737D-383B-264C-BAE4-4F39A6D6F3BA}"/>
              </a:ext>
            </a:extLst>
          </p:cNvPr>
          <p:cNvPicPr>
            <a:picLocks noChangeAspect="1"/>
          </p:cNvPicPr>
          <p:nvPr/>
        </p:nvPicPr>
        <p:blipFill>
          <a:blip r:embed="rId4"/>
          <a:stretch>
            <a:fillRect/>
          </a:stretch>
        </p:blipFill>
        <p:spPr>
          <a:xfrm>
            <a:off x="534426" y="3131736"/>
            <a:ext cx="7124700" cy="2127250"/>
          </a:xfrm>
          <a:prstGeom prst="rect">
            <a:avLst/>
          </a:prstGeom>
          <a:ln w="38100">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64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18C7-57E7-9347-A37A-DA461907538B}"/>
              </a:ext>
            </a:extLst>
          </p:cNvPr>
          <p:cNvSpPr>
            <a:spLocks noGrp="1"/>
          </p:cNvSpPr>
          <p:nvPr>
            <p:ph type="title"/>
          </p:nvPr>
        </p:nvSpPr>
        <p:spPr/>
        <p:txBody>
          <a:bodyPr/>
          <a:lstStyle/>
          <a:p>
            <a:r>
              <a:rPr lang="en-US"/>
              <a:t>Collocation analysis</a:t>
            </a:r>
          </a:p>
        </p:txBody>
      </p:sp>
      <p:pic>
        <p:nvPicPr>
          <p:cNvPr id="6" name="Picture 5" descr="Graphical user interface&#10;&#10;Description automatically generated with medium confidence">
            <a:extLst>
              <a:ext uri="{FF2B5EF4-FFF2-40B4-BE49-F238E27FC236}">
                <a16:creationId xmlns:a16="http://schemas.microsoft.com/office/drawing/2014/main" id="{F65A78F2-159A-4C49-84B4-1E8F5350E786}"/>
              </a:ext>
            </a:extLst>
          </p:cNvPr>
          <p:cNvPicPr>
            <a:picLocks noChangeAspect="1"/>
          </p:cNvPicPr>
          <p:nvPr/>
        </p:nvPicPr>
        <p:blipFill rotWithShape="1">
          <a:blip r:embed="rId2"/>
          <a:srcRect t="10090" b="5508"/>
          <a:stretch>
            <a:fillRect/>
          </a:stretch>
        </p:blipFill>
        <p:spPr>
          <a:xfrm>
            <a:off x="1079500" y="1284139"/>
            <a:ext cx="10033000" cy="5573861"/>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text, application, email&#10;&#10;Description automatically generated">
            <a:extLst>
              <a:ext uri="{FF2B5EF4-FFF2-40B4-BE49-F238E27FC236}">
                <a16:creationId xmlns:a16="http://schemas.microsoft.com/office/drawing/2014/main" id="{EF656597-AF2A-2A46-A7C9-7E338A3B5E16}"/>
              </a:ext>
            </a:extLst>
          </p:cNvPr>
          <p:cNvPicPr>
            <a:picLocks noChangeAspect="1"/>
          </p:cNvPicPr>
          <p:nvPr/>
        </p:nvPicPr>
        <p:blipFill rotWithShape="1">
          <a:blip r:embed="rId3"/>
          <a:srcRect l="599" r="528" b="18323"/>
          <a:stretch/>
        </p:blipFill>
        <p:spPr>
          <a:xfrm>
            <a:off x="3867400" y="5122020"/>
            <a:ext cx="8155460" cy="1381516"/>
          </a:xfrm>
          <a:prstGeom prst="rect">
            <a:avLst/>
          </a:prstGeom>
          <a:ln w="38100">
            <a:solidFill>
              <a:schemeClr val="tx2"/>
            </a:solid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F01E1859-98BD-7548-87D6-A4F659F00BD1}"/>
              </a:ext>
            </a:extLst>
          </p:cNvPr>
          <p:cNvGrpSpPr/>
          <p:nvPr/>
        </p:nvGrpSpPr>
        <p:grpSpPr>
          <a:xfrm>
            <a:off x="3793524" y="495081"/>
            <a:ext cx="4349579" cy="1561591"/>
            <a:chOff x="9311025" y="-1504286"/>
            <a:chExt cx="4349579" cy="1561591"/>
          </a:xfrm>
        </p:grpSpPr>
        <p:sp>
          <p:nvSpPr>
            <p:cNvPr id="10" name="TextBox 9">
              <a:extLst>
                <a:ext uri="{FF2B5EF4-FFF2-40B4-BE49-F238E27FC236}">
                  <a16:creationId xmlns:a16="http://schemas.microsoft.com/office/drawing/2014/main" id="{420FA296-946D-2D4C-9A76-B3983E8845AE}"/>
                </a:ext>
              </a:extLst>
            </p:cNvPr>
            <p:cNvSpPr txBox="1"/>
            <p:nvPr/>
          </p:nvSpPr>
          <p:spPr>
            <a:xfrm>
              <a:off x="11072727" y="-1504286"/>
              <a:ext cx="2222090"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key parameters</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4B99A554-5437-814C-8BF1-21DDB9B481F8}"/>
                </a:ext>
              </a:extLst>
            </p:cNvPr>
            <p:cNvCxnSpPr>
              <a:cxnSpLocks/>
              <a:stCxn id="10" idx="2"/>
            </p:cNvCxnSpPr>
            <p:nvPr/>
          </p:nvCxnSpPr>
          <p:spPr>
            <a:xfrm flipH="1">
              <a:off x="9311025" y="-1160158"/>
              <a:ext cx="2872747" cy="957971"/>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EDD63C0B-7E52-0E42-AB80-3577BCE3B772}"/>
                </a:ext>
              </a:extLst>
            </p:cNvPr>
            <p:cNvCxnSpPr>
              <a:cxnSpLocks/>
              <a:stCxn id="10" idx="2"/>
            </p:cNvCxnSpPr>
            <p:nvPr/>
          </p:nvCxnSpPr>
          <p:spPr>
            <a:xfrm>
              <a:off x="12183772" y="-1160158"/>
              <a:ext cx="1476832" cy="883830"/>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A05B1C2-1E81-1A44-B501-5EF88FF41799}"/>
                </a:ext>
              </a:extLst>
            </p:cNvPr>
            <p:cNvCxnSpPr>
              <a:cxnSpLocks/>
              <a:stCxn id="10" idx="2"/>
            </p:cNvCxnSpPr>
            <p:nvPr/>
          </p:nvCxnSpPr>
          <p:spPr>
            <a:xfrm>
              <a:off x="12183772" y="-1160158"/>
              <a:ext cx="1464475" cy="1192749"/>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B4A819C6-7AAF-9F49-B2A9-26A224883986}"/>
                </a:ext>
              </a:extLst>
            </p:cNvPr>
            <p:cNvCxnSpPr>
              <a:cxnSpLocks/>
              <a:stCxn id="10" idx="2"/>
            </p:cNvCxnSpPr>
            <p:nvPr/>
          </p:nvCxnSpPr>
          <p:spPr>
            <a:xfrm flipH="1">
              <a:off x="9669371" y="-1160158"/>
              <a:ext cx="2514401" cy="1217463"/>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4" name="Group 23">
            <a:extLst>
              <a:ext uri="{FF2B5EF4-FFF2-40B4-BE49-F238E27FC236}">
                <a16:creationId xmlns:a16="http://schemas.microsoft.com/office/drawing/2014/main" id="{1266699B-0BFF-4140-854A-9BCF7CCF0C80}"/>
              </a:ext>
            </a:extLst>
          </p:cNvPr>
          <p:cNvGrpSpPr/>
          <p:nvPr/>
        </p:nvGrpSpPr>
        <p:grpSpPr>
          <a:xfrm>
            <a:off x="7698259" y="3923836"/>
            <a:ext cx="3719385" cy="479925"/>
            <a:chOff x="9220040" y="2296886"/>
            <a:chExt cx="3719385" cy="479925"/>
          </a:xfrm>
        </p:grpSpPr>
        <p:sp>
          <p:nvSpPr>
            <p:cNvPr id="25" name="TextBox 24">
              <a:extLst>
                <a:ext uri="{FF2B5EF4-FFF2-40B4-BE49-F238E27FC236}">
                  <a16:creationId xmlns:a16="http://schemas.microsoft.com/office/drawing/2014/main" id="{D0B81A53-29D3-BA4E-B64A-4361297C5B54}"/>
                </a:ext>
              </a:extLst>
            </p:cNvPr>
            <p:cNvSpPr txBox="1"/>
            <p:nvPr/>
          </p:nvSpPr>
          <p:spPr>
            <a:xfrm>
              <a:off x="10095014" y="2296886"/>
              <a:ext cx="2844411"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for examples</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83556462-3B4F-C74E-AC43-612C81EB016E}"/>
                </a:ext>
              </a:extLst>
            </p:cNvPr>
            <p:cNvCxnSpPr>
              <a:cxnSpLocks/>
              <a:stCxn id="25" idx="1"/>
            </p:cNvCxnSpPr>
            <p:nvPr/>
          </p:nvCxnSpPr>
          <p:spPr>
            <a:xfrm flipH="1">
              <a:off x="9220040" y="2468950"/>
              <a:ext cx="874974" cy="307861"/>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86909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0CCC36-0F23-2D80-9095-86544C7DEA7E}"/>
              </a:ext>
            </a:extLst>
          </p:cNvPr>
          <p:cNvSpPr>
            <a:spLocks noGrp="1"/>
          </p:cNvSpPr>
          <p:nvPr>
            <p:ph type="title"/>
          </p:nvPr>
        </p:nvSpPr>
        <p:spPr/>
        <p:txBody>
          <a:bodyPr/>
          <a:lstStyle/>
          <a:p>
            <a:r>
              <a:rPr lang="en-US"/>
              <a:t>CQPweb exercise</a:t>
            </a:r>
          </a:p>
        </p:txBody>
      </p:sp>
      <p:sp>
        <p:nvSpPr>
          <p:cNvPr id="5" name="Content Placeholder 4">
            <a:extLst>
              <a:ext uri="{FF2B5EF4-FFF2-40B4-BE49-F238E27FC236}">
                <a16:creationId xmlns:a16="http://schemas.microsoft.com/office/drawing/2014/main" id="{87A0AFF1-6065-8AFF-15DE-0025938ECEDE}"/>
              </a:ext>
            </a:extLst>
          </p:cNvPr>
          <p:cNvSpPr>
            <a:spLocks noGrp="1"/>
          </p:cNvSpPr>
          <p:nvPr>
            <p:ph idx="1"/>
          </p:nvPr>
        </p:nvSpPr>
        <p:spPr/>
        <p:txBody>
          <a:bodyPr/>
          <a:lstStyle/>
          <a:p>
            <a:r>
              <a:rPr lang="en-US"/>
              <a:t>Activate corpus </a:t>
            </a:r>
            <a:r>
              <a:rPr lang="en-US">
                <a:solidFill>
                  <a:schemeClr val="accent2">
                    <a:lumMod val="50000"/>
                  </a:schemeClr>
                </a:solidFill>
              </a:rPr>
              <a:t>ParlSpeech UK</a:t>
            </a:r>
          </a:p>
          <a:p>
            <a:pPr lvl="1"/>
            <a:r>
              <a:rPr lang="en-US"/>
              <a:t>corpus of debates of the UK parliament 1988–2019</a:t>
            </a:r>
          </a:p>
          <a:p>
            <a:pPr lvl="1"/>
            <a:r>
              <a:rPr lang="en-GB"/>
              <a:t>Rauh, C. &amp; Schwalbach, J. (2020). The ParlSpeech V2 data set: Full-text corpora of 6.3 million parliamentary speeches in the key legislative chambers of nine representative democracies. </a:t>
            </a:r>
            <a:r>
              <a:rPr lang="en-US">
                <a:hlinkClick r:id="rId2"/>
              </a:rPr>
              <a:t>https://doi.org/10.7910/DVN/L4OAKN </a:t>
            </a:r>
            <a:endParaRPr lang="en-US"/>
          </a:p>
          <a:p>
            <a:pPr lvl="1"/>
            <a:r>
              <a:rPr lang="en-US"/>
              <a:t>~ 2 M turns with a total of ~ 400 M tokens </a:t>
            </a:r>
          </a:p>
          <a:p>
            <a:pPr lvl="1"/>
            <a:endParaRPr lang="en-US"/>
          </a:p>
          <a:p>
            <a:r>
              <a:rPr lang="en-US"/>
              <a:t>Concordance analysis for query:  </a:t>
            </a:r>
            <a:r>
              <a:rPr lang="en-US">
                <a:solidFill>
                  <a:schemeClr val="accent1">
                    <a:lumMod val="50000"/>
                  </a:schemeClr>
                </a:solidFill>
                <a:latin typeface="Consolas" panose="020B0609020204030204" pitchFamily="49" charset="0"/>
                <a:cs typeface="Consolas" panose="020B0609020204030204" pitchFamily="49" charset="0"/>
              </a:rPr>
              <a:t>water and sanitation</a:t>
            </a:r>
          </a:p>
          <a:p>
            <a:pPr lvl="1"/>
            <a:r>
              <a:rPr lang="en-US"/>
              <a:t>what recurrent patterns can you identify?</a:t>
            </a:r>
          </a:p>
          <a:p>
            <a:pPr lvl="1"/>
            <a:r>
              <a:rPr lang="en-US"/>
              <a:t>can you find evidence for larger units of meaning?</a:t>
            </a:r>
            <a:endParaRPr lang="en-GB"/>
          </a:p>
          <a:p>
            <a:pPr lvl="1"/>
            <a:endParaRPr lang="en-US"/>
          </a:p>
        </p:txBody>
      </p:sp>
      <p:sp>
        <p:nvSpPr>
          <p:cNvPr id="2" name="Date Placeholder 1">
            <a:extLst>
              <a:ext uri="{FF2B5EF4-FFF2-40B4-BE49-F238E27FC236}">
                <a16:creationId xmlns:a16="http://schemas.microsoft.com/office/drawing/2014/main" id="{83F576FC-8D29-043A-8C0D-ED6C255E5643}"/>
              </a:ext>
            </a:extLst>
          </p:cNvPr>
          <p:cNvSpPr>
            <a:spLocks noGrp="1"/>
          </p:cNvSpPr>
          <p:nvPr>
            <p:ph type="dt" sz="half" idx="10"/>
          </p:nvPr>
        </p:nvSpPr>
        <p:spPr/>
        <p:txBody>
          <a:bodyPr/>
          <a:lstStyle/>
          <a:p>
            <a:r>
              <a:rPr lang="en-GB"/>
              <a:t>9 Sep 2025 | © RC21 Team</a:t>
            </a:r>
            <a:endParaRPr lang="en-US" dirty="0"/>
          </a:p>
        </p:txBody>
      </p:sp>
      <p:sp>
        <p:nvSpPr>
          <p:cNvPr id="3" name="Footer Placeholder 2">
            <a:extLst>
              <a:ext uri="{FF2B5EF4-FFF2-40B4-BE49-F238E27FC236}">
                <a16:creationId xmlns:a16="http://schemas.microsoft.com/office/drawing/2014/main" id="{3C9AFD0C-17E5-707F-F628-5EEDC3EE25AA}"/>
              </a:ext>
            </a:extLst>
          </p:cNvPr>
          <p:cNvSpPr>
            <a:spLocks noGrp="1"/>
          </p:cNvSpPr>
          <p:nvPr>
            <p:ph type="ftr" sz="quarter" idx="11"/>
          </p:nvPr>
        </p:nvSpPr>
        <p:spPr/>
        <p:txBody>
          <a:bodyPr/>
          <a:lstStyle/>
          <a:p>
            <a:r>
              <a:rPr lang="en-US" dirty="0"/>
              <a:t>FlexiConc: Reading concordances with algorithms</a:t>
            </a:r>
          </a:p>
        </p:txBody>
      </p:sp>
      <p:sp>
        <p:nvSpPr>
          <p:cNvPr id="6" name="Slide Number Placeholder 5">
            <a:extLst>
              <a:ext uri="{FF2B5EF4-FFF2-40B4-BE49-F238E27FC236}">
                <a16:creationId xmlns:a16="http://schemas.microsoft.com/office/drawing/2014/main" id="{6FEBE749-BA07-0840-7075-3592BC2D0ACB}"/>
              </a:ext>
            </a:extLst>
          </p:cNvPr>
          <p:cNvSpPr>
            <a:spLocks noGrp="1"/>
          </p:cNvSpPr>
          <p:nvPr>
            <p:ph type="sldNum" sz="quarter" idx="12"/>
          </p:nvPr>
        </p:nvSpPr>
        <p:spPr/>
        <p:txBody>
          <a:bodyPr/>
          <a:lstStyle/>
          <a:p>
            <a:fld id="{B2EB7B1D-155F-DE45-A4D9-3453DB08EE0D}" type="slidenum">
              <a:rPr lang="en-GB"/>
              <a:pPr/>
              <a:t>43</a:t>
            </a:fld>
            <a:endParaRPr lang="en-GB"/>
          </a:p>
        </p:txBody>
      </p:sp>
    </p:spTree>
    <p:extLst>
      <p:ext uri="{BB962C8B-B14F-4D97-AF65-F5344CB8AC3E}">
        <p14:creationId xmlns:p14="http://schemas.microsoft.com/office/powerpoint/2010/main" val="3654974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B874D-FDBD-C66F-EF3E-B11FAE295AC1}"/>
              </a:ext>
            </a:extLst>
          </p:cNvPr>
          <p:cNvSpPr>
            <a:spLocks noGrp="1"/>
          </p:cNvSpPr>
          <p:nvPr>
            <p:ph type="title"/>
          </p:nvPr>
        </p:nvSpPr>
        <p:spPr>
          <a:xfrm>
            <a:off x="-1" y="0"/>
            <a:ext cx="11995356" cy="1208315"/>
          </a:xfrm>
        </p:spPr>
        <p:txBody>
          <a:bodyPr/>
          <a:lstStyle/>
          <a:p>
            <a:r>
              <a:rPr lang="en-US"/>
              <a:t>Again: How can concordancing software help?</a:t>
            </a:r>
          </a:p>
        </p:txBody>
      </p:sp>
      <p:sp>
        <p:nvSpPr>
          <p:cNvPr id="4" name="Content Placeholder 3">
            <a:extLst>
              <a:ext uri="{FF2B5EF4-FFF2-40B4-BE49-F238E27FC236}">
                <a16:creationId xmlns:a16="http://schemas.microsoft.com/office/drawing/2014/main" id="{F62D833A-8BEE-EE31-702D-20BE2FC15C12}"/>
              </a:ext>
            </a:extLst>
          </p:cNvPr>
          <p:cNvSpPr>
            <a:spLocks noGrp="1"/>
          </p:cNvSpPr>
          <p:nvPr>
            <p:ph idx="1"/>
          </p:nvPr>
        </p:nvSpPr>
        <p:spPr/>
        <p:txBody>
          <a:bodyPr/>
          <a:lstStyle/>
          <a:p>
            <a:r>
              <a:rPr lang="en-US"/>
              <a:t>Most concordancing tools provide very similar functionality:</a:t>
            </a:r>
            <a:br>
              <a:rPr lang="en-US"/>
            </a:br>
            <a:r>
              <a:rPr lang="en-US"/>
              <a:t>kwic display (paged or scrollable), extended context view,</a:t>
            </a:r>
            <a:br>
              <a:rPr lang="en-US"/>
            </a:br>
            <a:r>
              <a:rPr lang="en-US"/>
              <a:t>random shuffle, sort by left/right context, filter by context words,</a:t>
            </a:r>
            <a:br>
              <a:rPr lang="en-US"/>
            </a:br>
            <a:r>
              <a:rPr lang="en-US"/>
              <a:t>frequency counts, metadata distribution, …</a:t>
            </a:r>
          </a:p>
          <a:p>
            <a:r>
              <a:rPr lang="en-US"/>
              <a:t>Not much innovation since first concordances (Sinclair 1966)</a:t>
            </a:r>
          </a:p>
          <a:p>
            <a:r>
              <a:rPr lang="en-US"/>
              <a:t>Each tool has one special gimmick (and new tool for each new idea)</a:t>
            </a:r>
          </a:p>
          <a:p>
            <a:pPr lvl="1"/>
            <a:r>
              <a:rPr lang="en-US"/>
              <a:t>#LancsBoxX: collocation graphs</a:t>
            </a:r>
          </a:p>
          <a:p>
            <a:pPr lvl="1"/>
            <a:r>
              <a:rPr lang="en-US"/>
              <a:t>AntConc: KWIC patterns</a:t>
            </a:r>
          </a:p>
          <a:p>
            <a:pPr lvl="1"/>
            <a:r>
              <a:rPr lang="en-US"/>
              <a:t>Sketch Engine: word sketches &amp; sketch differences</a:t>
            </a:r>
          </a:p>
          <a:p>
            <a:r>
              <a:rPr lang="en-US">
                <a:solidFill>
                  <a:schemeClr val="accent2">
                    <a:lumMod val="50000"/>
                  </a:schemeClr>
                </a:solidFill>
              </a:rPr>
              <a:t>We need a more systematic approach for true innovation!</a:t>
            </a:r>
          </a:p>
        </p:txBody>
      </p:sp>
    </p:spTree>
    <p:extLst>
      <p:ext uri="{BB962C8B-B14F-4D97-AF65-F5344CB8AC3E}">
        <p14:creationId xmlns:p14="http://schemas.microsoft.com/office/powerpoint/2010/main" val="2643491195"/>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56C7-EE63-63E8-4E41-688E66E96A57}"/>
              </a:ext>
            </a:extLst>
          </p:cNvPr>
          <p:cNvSpPr>
            <a:spLocks noGrp="1"/>
          </p:cNvSpPr>
          <p:nvPr>
            <p:ph type="title"/>
          </p:nvPr>
        </p:nvSpPr>
        <p:spPr/>
        <p:txBody>
          <a:bodyPr/>
          <a:lstStyle/>
          <a:p>
            <a:r>
              <a:rPr lang="en-DE" dirty="0"/>
              <a:t>Practices in different disciplines: strategies </a:t>
            </a:r>
          </a:p>
        </p:txBody>
      </p:sp>
      <p:sp>
        <p:nvSpPr>
          <p:cNvPr id="4" name="Content Placeholder 3">
            <a:extLst>
              <a:ext uri="{FF2B5EF4-FFF2-40B4-BE49-F238E27FC236}">
                <a16:creationId xmlns:a16="http://schemas.microsoft.com/office/drawing/2014/main" id="{A14B050C-E922-126D-0EE4-F0E91ABD91A1}"/>
              </a:ext>
            </a:extLst>
          </p:cNvPr>
          <p:cNvSpPr>
            <a:spLocks noGrp="1"/>
          </p:cNvSpPr>
          <p:nvPr>
            <p:ph idx="1"/>
          </p:nvPr>
        </p:nvSpPr>
        <p:spPr>
          <a:xfrm>
            <a:off x="382692" y="1388794"/>
            <a:ext cx="11426616" cy="5152171"/>
          </a:xfrm>
        </p:spPr>
        <p:txBody>
          <a:bodyPr/>
          <a:lstStyle/>
          <a:p>
            <a:r>
              <a:rPr lang="en-US" dirty="0"/>
              <a:t>10  articles / case studies per discipline (40 total)</a:t>
            </a:r>
          </a:p>
          <a:p>
            <a:pPr lvl="1"/>
            <a:r>
              <a:rPr lang="en-US" dirty="0">
                <a:solidFill>
                  <a:schemeClr val="accent1">
                    <a:lumMod val="50000"/>
                  </a:schemeClr>
                </a:solidFill>
              </a:rPr>
              <a:t>Lexicography</a:t>
            </a:r>
          </a:p>
          <a:p>
            <a:pPr lvl="1"/>
            <a:r>
              <a:rPr lang="en-US" dirty="0">
                <a:solidFill>
                  <a:schemeClr val="accent1">
                    <a:lumMod val="50000"/>
                  </a:schemeClr>
                </a:solidFill>
              </a:rPr>
              <a:t>Data-driven learning</a:t>
            </a:r>
          </a:p>
          <a:p>
            <a:pPr lvl="1"/>
            <a:r>
              <a:rPr lang="en-US" dirty="0">
                <a:solidFill>
                  <a:schemeClr val="accent1">
                    <a:lumMod val="50000"/>
                  </a:schemeClr>
                </a:solidFill>
              </a:rPr>
              <a:t>Corpus-assisted discourse studies</a:t>
            </a:r>
          </a:p>
          <a:p>
            <a:pPr lvl="1"/>
            <a:r>
              <a:rPr lang="en-US" dirty="0">
                <a:solidFill>
                  <a:schemeClr val="accent1">
                    <a:lumMod val="50000"/>
                  </a:schemeClr>
                </a:solidFill>
              </a:rPr>
              <a:t>Literary stylistics </a:t>
            </a:r>
          </a:p>
          <a:p>
            <a:pPr lvl="1"/>
            <a:r>
              <a:rPr lang="en-US" dirty="0"/>
              <a:t>post-2000 publication; concrete examples</a:t>
            </a:r>
          </a:p>
          <a:p>
            <a:pPr lvl="1"/>
            <a:r>
              <a:rPr lang="en-US" dirty="0"/>
              <a:t>not included: studies using parallel or learner corpora</a:t>
            </a:r>
          </a:p>
          <a:p>
            <a:r>
              <a:rPr lang="en-US" dirty="0"/>
              <a:t>Content analysis of methods sections (not literature review) </a:t>
            </a:r>
          </a:p>
          <a:p>
            <a:r>
              <a:rPr lang="en-US" dirty="0"/>
              <a:t>Challenge: no systematic standards for describing methodology,</a:t>
            </a:r>
            <a:br>
              <a:rPr lang="en-US" dirty="0"/>
            </a:br>
            <a:r>
              <a:rPr lang="en-US" dirty="0"/>
              <a:t>mix of tool and method</a:t>
            </a:r>
          </a:p>
          <a:p>
            <a:endParaRPr lang="en-US" dirty="0"/>
          </a:p>
        </p:txBody>
      </p:sp>
      <p:sp>
        <p:nvSpPr>
          <p:cNvPr id="5" name="Date Placeholder 4">
            <a:extLst>
              <a:ext uri="{FF2B5EF4-FFF2-40B4-BE49-F238E27FC236}">
                <a16:creationId xmlns:a16="http://schemas.microsoft.com/office/drawing/2014/main" id="{6CFFD671-C527-B34C-3D4E-E4B03FBBF26E}"/>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9AB9B523-3511-089E-4552-FE350EE39A4D}"/>
              </a:ext>
            </a:extLst>
          </p:cNvPr>
          <p:cNvSpPr>
            <a:spLocks noGrp="1"/>
          </p:cNvSpPr>
          <p:nvPr>
            <p:ph type="ftr" sz="quarter" idx="11"/>
          </p:nvPr>
        </p:nvSpPr>
        <p:spPr/>
        <p:txBody>
          <a:bodyPr/>
          <a:lstStyle/>
          <a:p>
            <a:r>
              <a:rPr lang="en-US"/>
              <a:t>FlexiConc: Reading concordances with algorithms</a:t>
            </a:r>
          </a:p>
        </p:txBody>
      </p:sp>
      <p:sp>
        <p:nvSpPr>
          <p:cNvPr id="3" name="Slide Number Placeholder 2">
            <a:extLst>
              <a:ext uri="{FF2B5EF4-FFF2-40B4-BE49-F238E27FC236}">
                <a16:creationId xmlns:a16="http://schemas.microsoft.com/office/drawing/2014/main" id="{7AB34D6F-D8BB-8A86-6A69-323ED6EA0D3C}"/>
              </a:ext>
            </a:extLst>
          </p:cNvPr>
          <p:cNvSpPr>
            <a:spLocks noGrp="1"/>
          </p:cNvSpPr>
          <p:nvPr>
            <p:ph type="sldNum" sz="quarter" idx="12"/>
          </p:nvPr>
        </p:nvSpPr>
        <p:spPr/>
        <p:txBody>
          <a:bodyPr/>
          <a:lstStyle/>
          <a:p>
            <a:fld id="{B2EB7B1D-155F-DE45-A4D9-3453DB08EE0D}" type="slidenum">
              <a:rPr lang="en-GB"/>
              <a:pPr/>
              <a:t>45</a:t>
            </a:fld>
            <a:endParaRPr lang="en-GB"/>
          </a:p>
        </p:txBody>
      </p:sp>
    </p:spTree>
    <p:extLst>
      <p:ext uri="{BB962C8B-B14F-4D97-AF65-F5344CB8AC3E}">
        <p14:creationId xmlns:p14="http://schemas.microsoft.com/office/powerpoint/2010/main" val="2362892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7ACA-2633-DC86-731E-0BD824196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CAA73-01EE-0C0B-54E3-D2D350D8398F}"/>
              </a:ext>
            </a:extLst>
          </p:cNvPr>
          <p:cNvSpPr>
            <a:spLocks noGrp="1"/>
          </p:cNvSpPr>
          <p:nvPr>
            <p:ph type="title"/>
          </p:nvPr>
        </p:nvSpPr>
        <p:spPr/>
        <p:txBody>
          <a:bodyPr/>
          <a:lstStyle/>
          <a:p>
            <a:r>
              <a:rPr lang="en-DE" dirty="0"/>
              <a:t>Selecting </a:t>
            </a:r>
          </a:p>
        </p:txBody>
      </p:sp>
      <p:sp>
        <p:nvSpPr>
          <p:cNvPr id="3" name="Content Placeholder 2">
            <a:extLst>
              <a:ext uri="{FF2B5EF4-FFF2-40B4-BE49-F238E27FC236}">
                <a16:creationId xmlns:a16="http://schemas.microsoft.com/office/drawing/2014/main" id="{BD37FDD4-ECC0-4CE0-8E57-5144F6C216C5}"/>
              </a:ext>
            </a:extLst>
          </p:cNvPr>
          <p:cNvSpPr>
            <a:spLocks noGrp="1"/>
          </p:cNvSpPr>
          <p:nvPr>
            <p:ph idx="1"/>
          </p:nvPr>
        </p:nvSpPr>
        <p:spPr/>
        <p:txBody>
          <a:bodyPr>
            <a:noAutofit/>
          </a:bodyPr>
          <a:lstStyle/>
          <a:p>
            <a:pPr marL="0" indent="0">
              <a:buNone/>
            </a:pPr>
            <a:r>
              <a:rPr lang="en-GB" b="1" dirty="0">
                <a:solidFill>
                  <a:schemeClr val="accent2">
                    <a:lumMod val="50000"/>
                  </a:schemeClr>
                </a:solidFill>
              </a:rPr>
              <a:t>Sampling</a:t>
            </a:r>
          </a:p>
          <a:p>
            <a:pPr marL="0" indent="0">
              <a:buNone/>
            </a:pPr>
            <a:r>
              <a:rPr lang="en-GB" dirty="0"/>
              <a:t>A random </a:t>
            </a:r>
            <a:r>
              <a:rPr lang="en-GB" dirty="0">
                <a:solidFill>
                  <a:schemeClr val="accent2">
                    <a:lumMod val="50000"/>
                  </a:schemeClr>
                </a:solidFill>
              </a:rPr>
              <a:t>sample</a:t>
            </a:r>
            <a:r>
              <a:rPr lang="en-GB" dirty="0">
                <a:solidFill>
                  <a:srgbClr val="CC0066"/>
                </a:solidFill>
              </a:rPr>
              <a:t> </a:t>
            </a:r>
            <a:r>
              <a:rPr lang="en-GB" dirty="0"/>
              <a:t>of 100 concordances of each pair was, subsequently, </a:t>
            </a:r>
            <a:r>
              <a:rPr lang="en-GB" dirty="0">
                <a:solidFill>
                  <a:schemeClr val="accent2">
                    <a:lumMod val="50000"/>
                  </a:schemeClr>
                </a:solidFill>
              </a:rPr>
              <a:t>closely</a:t>
            </a:r>
            <a:r>
              <a:rPr lang="en-GB" dirty="0">
                <a:solidFill>
                  <a:srgbClr val="CC0066"/>
                </a:solidFill>
              </a:rPr>
              <a:t> </a:t>
            </a:r>
            <a:r>
              <a:rPr lang="en-GB" dirty="0">
                <a:solidFill>
                  <a:schemeClr val="accent2">
                    <a:lumMod val="50000"/>
                  </a:schemeClr>
                </a:solidFill>
              </a:rPr>
              <a:t>examined</a:t>
            </a:r>
            <a:r>
              <a:rPr lang="en-GB" dirty="0">
                <a:solidFill>
                  <a:srgbClr val="CC0066"/>
                </a:solidFill>
              </a:rPr>
              <a:t> </a:t>
            </a:r>
            <a:r>
              <a:rPr lang="en-GB" dirty="0"/>
              <a:t>for semantic prosody. </a:t>
            </a:r>
            <a:r>
              <a:rPr lang="en-GB" b="1" dirty="0"/>
              <a:t>(Lexicography)</a:t>
            </a:r>
          </a:p>
          <a:p>
            <a:pPr lvl="2"/>
            <a:endParaRPr lang="en-GB" dirty="0"/>
          </a:p>
          <a:p>
            <a:pPr marL="0" indent="0">
              <a:buNone/>
            </a:pPr>
            <a:r>
              <a:rPr lang="en-GB" b="1" dirty="0">
                <a:solidFill>
                  <a:schemeClr val="accent2">
                    <a:lumMod val="50000"/>
                  </a:schemeClr>
                </a:solidFill>
              </a:rPr>
              <a:t>Filtering</a:t>
            </a:r>
            <a:r>
              <a:rPr lang="en-GB" dirty="0">
                <a:solidFill>
                  <a:srgbClr val="CC0066"/>
                </a:solidFill>
              </a:rPr>
              <a:t> </a:t>
            </a:r>
          </a:p>
          <a:p>
            <a:pPr marL="0" indent="0">
              <a:buNone/>
            </a:pPr>
            <a:r>
              <a:rPr lang="en-GB" dirty="0"/>
              <a:t>A concordance </a:t>
            </a:r>
            <a:r>
              <a:rPr lang="en-GB" dirty="0">
                <a:solidFill>
                  <a:schemeClr val="accent2">
                    <a:lumMod val="50000"/>
                  </a:schemeClr>
                </a:solidFill>
              </a:rPr>
              <a:t>query</a:t>
            </a:r>
            <a:r>
              <a:rPr lang="en-GB" dirty="0">
                <a:solidFill>
                  <a:srgbClr val="CC0066"/>
                </a:solidFill>
              </a:rPr>
              <a:t> </a:t>
            </a:r>
            <a:r>
              <a:rPr lang="en-GB" dirty="0"/>
              <a:t>for </a:t>
            </a:r>
            <a:r>
              <a:rPr lang="en-GB" i="1" dirty="0"/>
              <a:t>carry out </a:t>
            </a:r>
            <a:r>
              <a:rPr lang="en-GB" dirty="0"/>
              <a:t>with </a:t>
            </a:r>
            <a:r>
              <a:rPr lang="en-GB" i="1" dirty="0"/>
              <a:t>research</a:t>
            </a:r>
            <a:r>
              <a:rPr lang="en-GB" dirty="0"/>
              <a:t> in the context of three tokens to the left and to the right returned 160 hits, and most lines indeed exhibited the collocation </a:t>
            </a:r>
            <a:r>
              <a:rPr lang="en-GB" i="1" dirty="0"/>
              <a:t>carry out research</a:t>
            </a:r>
            <a:r>
              <a:rPr lang="en-GB" dirty="0"/>
              <a:t>, as exemplified in Figure 8, …. </a:t>
            </a:r>
            <a:r>
              <a:rPr lang="en-GB" b="1" dirty="0"/>
              <a:t>(Lexicography)</a:t>
            </a:r>
          </a:p>
          <a:p>
            <a:pPr marL="914400" lvl="2" indent="0">
              <a:buNone/>
            </a:pPr>
            <a:endParaRPr lang="en-GB" b="1" dirty="0"/>
          </a:p>
        </p:txBody>
      </p:sp>
      <p:sp>
        <p:nvSpPr>
          <p:cNvPr id="4" name="Date Placeholder 3">
            <a:extLst>
              <a:ext uri="{FF2B5EF4-FFF2-40B4-BE49-F238E27FC236}">
                <a16:creationId xmlns:a16="http://schemas.microsoft.com/office/drawing/2014/main" id="{909029FA-6750-FA98-B7A3-A3A3320A9998}"/>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A612CD92-90C2-551E-40F5-F70E5FC5DC70}"/>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FDF1010E-AF0A-2EE1-7900-FDB1BCEE633D}"/>
              </a:ext>
            </a:extLst>
          </p:cNvPr>
          <p:cNvSpPr>
            <a:spLocks noGrp="1"/>
          </p:cNvSpPr>
          <p:nvPr>
            <p:ph type="sldNum" sz="quarter" idx="12"/>
          </p:nvPr>
        </p:nvSpPr>
        <p:spPr/>
        <p:txBody>
          <a:bodyPr/>
          <a:lstStyle/>
          <a:p>
            <a:fld id="{B2EB7B1D-155F-DE45-A4D9-3453DB08EE0D}" type="slidenum">
              <a:rPr lang="en-GB"/>
              <a:pPr/>
              <a:t>46</a:t>
            </a:fld>
            <a:endParaRPr lang="en-GB"/>
          </a:p>
        </p:txBody>
      </p:sp>
    </p:spTree>
    <p:extLst>
      <p:ext uri="{BB962C8B-B14F-4D97-AF65-F5344CB8AC3E}">
        <p14:creationId xmlns:p14="http://schemas.microsoft.com/office/powerpoint/2010/main" val="16602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A4A6F-C2DB-4E5C-78E0-C1F3BC0F4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4233B-AFA1-A933-582E-06197A580C53}"/>
              </a:ext>
            </a:extLst>
          </p:cNvPr>
          <p:cNvSpPr>
            <a:spLocks noGrp="1"/>
          </p:cNvSpPr>
          <p:nvPr>
            <p:ph type="title"/>
          </p:nvPr>
        </p:nvSpPr>
        <p:spPr/>
        <p:txBody>
          <a:bodyPr/>
          <a:lstStyle/>
          <a:p>
            <a:r>
              <a:rPr lang="en-DE" dirty="0"/>
              <a:t>Selecting </a:t>
            </a:r>
          </a:p>
        </p:txBody>
      </p:sp>
      <p:sp>
        <p:nvSpPr>
          <p:cNvPr id="3" name="Content Placeholder 2">
            <a:extLst>
              <a:ext uri="{FF2B5EF4-FFF2-40B4-BE49-F238E27FC236}">
                <a16:creationId xmlns:a16="http://schemas.microsoft.com/office/drawing/2014/main" id="{2BBBC5F0-79E8-D7D1-0D2C-72D0D3627039}"/>
              </a:ext>
            </a:extLst>
          </p:cNvPr>
          <p:cNvSpPr>
            <a:spLocks noGrp="1"/>
          </p:cNvSpPr>
          <p:nvPr>
            <p:ph idx="1"/>
          </p:nvPr>
        </p:nvSpPr>
        <p:spPr/>
        <p:txBody>
          <a:bodyPr>
            <a:normAutofit fontScale="92500"/>
          </a:bodyPr>
          <a:lstStyle/>
          <a:p>
            <a:pPr marL="0" indent="0">
              <a:buNone/>
            </a:pPr>
            <a:r>
              <a:rPr lang="en-GB" b="1" dirty="0">
                <a:solidFill>
                  <a:schemeClr val="accent2">
                    <a:lumMod val="50000"/>
                  </a:schemeClr>
                </a:solidFill>
              </a:rPr>
              <a:t>Cleaning</a:t>
            </a:r>
          </a:p>
          <a:p>
            <a:pPr marL="0" indent="0">
              <a:buNone/>
            </a:pPr>
            <a:r>
              <a:rPr lang="en-GB" dirty="0"/>
              <a:t>As we were interested in lexical compounds linked to carbon dioxide rather than carbon as an element, such lexical combinations as, for example, </a:t>
            </a:r>
            <a:r>
              <a:rPr lang="en-GB" i="1" dirty="0"/>
              <a:t>carbon molecule</a:t>
            </a:r>
            <a:r>
              <a:rPr lang="en-GB" dirty="0"/>
              <a:t> or </a:t>
            </a:r>
            <a:r>
              <a:rPr lang="en-GB" i="1" dirty="0"/>
              <a:t>carbon fibre </a:t>
            </a:r>
            <a:r>
              <a:rPr lang="en-GB" dirty="0">
                <a:solidFill>
                  <a:schemeClr val="accent2">
                    <a:lumMod val="50000"/>
                  </a:schemeClr>
                </a:solidFill>
              </a:rPr>
              <a:t>were removed</a:t>
            </a:r>
            <a:r>
              <a:rPr lang="en-GB" dirty="0"/>
              <a:t>. Nonsensical combinations as well as duplicates arising from differences in spelling such as </a:t>
            </a:r>
            <a:r>
              <a:rPr lang="en-GB" i="1" dirty="0"/>
              <a:t>carbon offset </a:t>
            </a:r>
            <a:r>
              <a:rPr lang="en-GB" dirty="0"/>
              <a:t>and </a:t>
            </a:r>
            <a:r>
              <a:rPr lang="en-GB" i="1" dirty="0"/>
              <a:t>carbon-offset</a:t>
            </a:r>
            <a:r>
              <a:rPr lang="en-GB" dirty="0"/>
              <a:t> </a:t>
            </a:r>
            <a:r>
              <a:rPr lang="en-GB" dirty="0">
                <a:solidFill>
                  <a:schemeClr val="accent2">
                    <a:lumMod val="50000"/>
                  </a:schemeClr>
                </a:solidFill>
              </a:rPr>
              <a:t>were also eliminated</a:t>
            </a:r>
            <a:r>
              <a:rPr lang="en-GB" dirty="0"/>
              <a:t>. </a:t>
            </a:r>
            <a:r>
              <a:rPr lang="en-GB" b="1" dirty="0"/>
              <a:t>(CADS)</a:t>
            </a:r>
          </a:p>
          <a:p>
            <a:pPr marL="0" indent="0">
              <a:buNone/>
            </a:pPr>
            <a:endParaRPr lang="en-GB" b="1" dirty="0"/>
          </a:p>
          <a:p>
            <a:pPr marL="0" indent="0">
              <a:buNone/>
            </a:pPr>
            <a:r>
              <a:rPr lang="en-GB" b="1" dirty="0">
                <a:solidFill>
                  <a:schemeClr val="accent2">
                    <a:lumMod val="50000"/>
                  </a:schemeClr>
                </a:solidFill>
              </a:rPr>
              <a:t>Threshold</a:t>
            </a:r>
            <a:r>
              <a:rPr lang="en-GB" dirty="0">
                <a:solidFill>
                  <a:srgbClr val="CC0066"/>
                </a:solidFill>
              </a:rPr>
              <a:t> </a:t>
            </a:r>
          </a:p>
          <a:p>
            <a:pPr marL="0" indent="0">
              <a:buNone/>
            </a:pPr>
            <a:r>
              <a:rPr lang="en-GB" dirty="0"/>
              <a:t>We analysed the first 500 concordances of </a:t>
            </a:r>
            <a:r>
              <a:rPr lang="en-GB" i="1" dirty="0" err="1"/>
              <a:t>seguire</a:t>
            </a:r>
            <a:r>
              <a:rPr lang="en-GB" dirty="0"/>
              <a:t> chosen as “good examples” by the Sketch Engine (cf. </a:t>
            </a:r>
            <a:r>
              <a:rPr lang="en-GB" dirty="0" err="1"/>
              <a:t>Kilgarriff</a:t>
            </a:r>
            <a:r>
              <a:rPr lang="en-GB" dirty="0"/>
              <a:t> et al., 2008) </a:t>
            </a:r>
            <a:r>
              <a:rPr lang="en-GB" b="1" dirty="0"/>
              <a:t>(Lexicography)</a:t>
            </a:r>
          </a:p>
          <a:p>
            <a:pPr marL="0" indent="0">
              <a:buNone/>
            </a:pPr>
            <a:endParaRPr lang="en-GB" b="1" dirty="0"/>
          </a:p>
          <a:p>
            <a:pPr marL="0" indent="0">
              <a:buNone/>
            </a:pPr>
            <a:endParaRPr lang="en-GB" b="1" dirty="0"/>
          </a:p>
          <a:p>
            <a:pPr marL="0" indent="0">
              <a:buNone/>
            </a:pPr>
            <a:endParaRPr lang="en-DE" dirty="0"/>
          </a:p>
        </p:txBody>
      </p:sp>
      <p:sp>
        <p:nvSpPr>
          <p:cNvPr id="4" name="Date Placeholder 3">
            <a:extLst>
              <a:ext uri="{FF2B5EF4-FFF2-40B4-BE49-F238E27FC236}">
                <a16:creationId xmlns:a16="http://schemas.microsoft.com/office/drawing/2014/main" id="{B027736D-AE3D-F5E4-D44C-5944F9648D14}"/>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A8CB4947-E9A6-FE4F-091A-17109F3732FA}"/>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8D9F70CC-3EEF-679A-A66F-FAA1AA34C3EF}"/>
              </a:ext>
            </a:extLst>
          </p:cNvPr>
          <p:cNvSpPr>
            <a:spLocks noGrp="1"/>
          </p:cNvSpPr>
          <p:nvPr>
            <p:ph type="sldNum" sz="quarter" idx="12"/>
          </p:nvPr>
        </p:nvSpPr>
        <p:spPr/>
        <p:txBody>
          <a:bodyPr/>
          <a:lstStyle/>
          <a:p>
            <a:fld id="{B2EB7B1D-155F-DE45-A4D9-3453DB08EE0D}" type="slidenum">
              <a:rPr lang="en-GB"/>
              <a:pPr/>
              <a:t>47</a:t>
            </a:fld>
            <a:endParaRPr lang="en-GB"/>
          </a:p>
        </p:txBody>
      </p:sp>
    </p:spTree>
    <p:extLst>
      <p:ext uri="{BB962C8B-B14F-4D97-AF65-F5344CB8AC3E}">
        <p14:creationId xmlns:p14="http://schemas.microsoft.com/office/powerpoint/2010/main" val="222291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EF59-E7AA-A66A-BCCD-79C81585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8C075-5F5E-A8ED-24C8-29A0E9E4617B}"/>
              </a:ext>
            </a:extLst>
          </p:cNvPr>
          <p:cNvSpPr>
            <a:spLocks noGrp="1"/>
          </p:cNvSpPr>
          <p:nvPr>
            <p:ph type="title"/>
          </p:nvPr>
        </p:nvSpPr>
        <p:spPr/>
        <p:txBody>
          <a:bodyPr/>
          <a:lstStyle/>
          <a:p>
            <a:r>
              <a:rPr lang="en-DE" dirty="0"/>
              <a:t>Ordering</a:t>
            </a:r>
          </a:p>
        </p:txBody>
      </p:sp>
      <p:sp>
        <p:nvSpPr>
          <p:cNvPr id="3" name="Content Placeholder 2">
            <a:extLst>
              <a:ext uri="{FF2B5EF4-FFF2-40B4-BE49-F238E27FC236}">
                <a16:creationId xmlns:a16="http://schemas.microsoft.com/office/drawing/2014/main" id="{FA983FD2-7220-C7F4-27E0-CB59B981F119}"/>
              </a:ext>
            </a:extLst>
          </p:cNvPr>
          <p:cNvSpPr>
            <a:spLocks noGrp="1"/>
          </p:cNvSpPr>
          <p:nvPr>
            <p:ph idx="1"/>
          </p:nvPr>
        </p:nvSpPr>
        <p:spPr/>
        <p:txBody>
          <a:bodyPr>
            <a:noAutofit/>
          </a:bodyPr>
          <a:lstStyle/>
          <a:p>
            <a:pPr marL="0" indent="0">
              <a:buNone/>
            </a:pPr>
            <a:r>
              <a:rPr lang="en-GB" b="1" dirty="0">
                <a:solidFill>
                  <a:schemeClr val="accent2">
                    <a:lumMod val="50000"/>
                  </a:schemeClr>
                </a:solidFill>
              </a:rPr>
              <a:t>Sorting</a:t>
            </a:r>
          </a:p>
          <a:p>
            <a:pPr marL="0" indent="0">
              <a:spcAft>
                <a:spcPts val="1200"/>
              </a:spcAft>
              <a:buNone/>
            </a:pPr>
            <a:r>
              <a:rPr lang="en-GB" dirty="0" err="1"/>
              <a:t>WordSmith</a:t>
            </a:r>
            <a:r>
              <a:rPr lang="en-GB" dirty="0"/>
              <a:t> Tools was mainly used for </a:t>
            </a:r>
            <a:r>
              <a:rPr lang="en-GB" dirty="0">
                <a:solidFill>
                  <a:schemeClr val="accent2">
                    <a:lumMod val="50000"/>
                  </a:schemeClr>
                </a:solidFill>
              </a:rPr>
              <a:t>sorting</a:t>
            </a:r>
            <a:r>
              <a:rPr lang="en-GB" dirty="0">
                <a:solidFill>
                  <a:srgbClr val="CC0066"/>
                </a:solidFill>
              </a:rPr>
              <a:t> </a:t>
            </a:r>
            <a:r>
              <a:rPr lang="en-GB" dirty="0"/>
              <a:t>and categorising concordances because it allows the analyst to assign values to lines and to move easily from concordance to text. [</a:t>
            </a:r>
            <a:r>
              <a:rPr lang="en-GB" dirty="0">
                <a:solidFill>
                  <a:schemeClr val="accent2">
                    <a:lumMod val="50000"/>
                  </a:schemeClr>
                </a:solidFill>
              </a:rPr>
              <a:t>Figure 3</a:t>
            </a:r>
            <a:r>
              <a:rPr lang="en-GB" dirty="0">
                <a:solidFill>
                  <a:srgbClr val="CC0066"/>
                </a:solidFill>
              </a:rPr>
              <a:t> </a:t>
            </a:r>
            <a:r>
              <a:rPr lang="en-GB" dirty="0"/>
              <a:t>shows sorting by 1R] </a:t>
            </a:r>
            <a:r>
              <a:rPr lang="en-GB" b="1" dirty="0"/>
              <a:t>(CADS)</a:t>
            </a:r>
          </a:p>
          <a:p>
            <a:pPr marL="0" indent="0">
              <a:spcAft>
                <a:spcPts val="1200"/>
              </a:spcAft>
              <a:buNone/>
            </a:pPr>
            <a:r>
              <a:rPr lang="en-GB" dirty="0"/>
              <a:t>The students were then instructed to search for the preceding underlined word </a:t>
            </a:r>
            <a:r>
              <a:rPr lang="en-GB" i="1" dirty="0"/>
              <a:t>friendship</a:t>
            </a:r>
            <a:r>
              <a:rPr lang="en-GB" dirty="0"/>
              <a:t> using </a:t>
            </a:r>
            <a:r>
              <a:rPr lang="en-GB" dirty="0" err="1"/>
              <a:t>IntelliText</a:t>
            </a:r>
            <a:r>
              <a:rPr lang="en-GB" dirty="0"/>
              <a:t>, and to examine the concordance lines to identify which preposition should follow </a:t>
            </a:r>
            <a:r>
              <a:rPr lang="en-GB" i="1" dirty="0"/>
              <a:t>friendship</a:t>
            </a:r>
            <a:r>
              <a:rPr lang="en-GB" dirty="0"/>
              <a:t> in this context, by </a:t>
            </a:r>
            <a:r>
              <a:rPr lang="en-GB" dirty="0">
                <a:solidFill>
                  <a:schemeClr val="accent2">
                    <a:lumMod val="50000"/>
                  </a:schemeClr>
                </a:solidFill>
              </a:rPr>
              <a:t>sorting</a:t>
            </a:r>
            <a:r>
              <a:rPr lang="en-GB" dirty="0"/>
              <a:t> right or left contexts in keyword-in-context (KWIC) lines. </a:t>
            </a:r>
            <a:r>
              <a:rPr lang="en-GB" b="1" dirty="0"/>
              <a:t>(DDL) </a:t>
            </a:r>
            <a:endParaRPr lang="en-GB" sz="2800" b="1" dirty="0"/>
          </a:p>
        </p:txBody>
      </p:sp>
      <p:sp>
        <p:nvSpPr>
          <p:cNvPr id="4" name="Date Placeholder 3">
            <a:extLst>
              <a:ext uri="{FF2B5EF4-FFF2-40B4-BE49-F238E27FC236}">
                <a16:creationId xmlns:a16="http://schemas.microsoft.com/office/drawing/2014/main" id="{0A7CE1E7-4A51-226C-B755-AF59C175C200}"/>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DB276E34-C188-F5A6-3923-F8CCABEB7451}"/>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8F8B7E52-2C23-A2A1-D9F4-65171B094023}"/>
              </a:ext>
            </a:extLst>
          </p:cNvPr>
          <p:cNvSpPr>
            <a:spLocks noGrp="1"/>
          </p:cNvSpPr>
          <p:nvPr>
            <p:ph type="sldNum" sz="quarter" idx="12"/>
          </p:nvPr>
        </p:nvSpPr>
        <p:spPr/>
        <p:txBody>
          <a:bodyPr/>
          <a:lstStyle/>
          <a:p>
            <a:fld id="{B2EB7B1D-155F-DE45-A4D9-3453DB08EE0D}" type="slidenum">
              <a:rPr lang="en-GB"/>
              <a:pPr/>
              <a:t>48</a:t>
            </a:fld>
            <a:endParaRPr lang="en-GB"/>
          </a:p>
        </p:txBody>
      </p:sp>
    </p:spTree>
    <p:extLst>
      <p:ext uri="{BB962C8B-B14F-4D97-AF65-F5344CB8AC3E}">
        <p14:creationId xmlns:p14="http://schemas.microsoft.com/office/powerpoint/2010/main" val="30256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6EB0E-2C34-FAAC-362D-137A7486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F6013-D71D-12EF-20B8-4C44EAFB1FC2}"/>
              </a:ext>
            </a:extLst>
          </p:cNvPr>
          <p:cNvSpPr>
            <a:spLocks noGrp="1"/>
          </p:cNvSpPr>
          <p:nvPr>
            <p:ph type="title"/>
          </p:nvPr>
        </p:nvSpPr>
        <p:spPr/>
        <p:txBody>
          <a:bodyPr/>
          <a:lstStyle/>
          <a:p>
            <a:r>
              <a:rPr lang="en-DE" dirty="0"/>
              <a:t>Ordering</a:t>
            </a:r>
          </a:p>
        </p:txBody>
      </p:sp>
      <p:sp>
        <p:nvSpPr>
          <p:cNvPr id="3" name="Content Placeholder 2">
            <a:extLst>
              <a:ext uri="{FF2B5EF4-FFF2-40B4-BE49-F238E27FC236}">
                <a16:creationId xmlns:a16="http://schemas.microsoft.com/office/drawing/2014/main" id="{50AA221B-7B93-8BDF-CE97-49F11C81AE20}"/>
              </a:ext>
            </a:extLst>
          </p:cNvPr>
          <p:cNvSpPr>
            <a:spLocks noGrp="1"/>
          </p:cNvSpPr>
          <p:nvPr>
            <p:ph idx="1"/>
          </p:nvPr>
        </p:nvSpPr>
        <p:spPr/>
        <p:txBody>
          <a:bodyPr/>
          <a:lstStyle/>
          <a:p>
            <a:pPr marL="0" indent="0">
              <a:buNone/>
            </a:pPr>
            <a:r>
              <a:rPr lang="en-GB" b="1" dirty="0">
                <a:solidFill>
                  <a:schemeClr val="accent2">
                    <a:lumMod val="50000"/>
                  </a:schemeClr>
                </a:solidFill>
              </a:rPr>
              <a:t>Ranking</a:t>
            </a:r>
            <a:r>
              <a:rPr lang="en-GB" dirty="0">
                <a:solidFill>
                  <a:srgbClr val="CC0066"/>
                </a:solidFill>
              </a:rPr>
              <a:t> </a:t>
            </a:r>
          </a:p>
          <a:p>
            <a:pPr marL="0" indent="0">
              <a:buNone/>
            </a:pPr>
            <a:r>
              <a:rPr lang="en-GB" dirty="0"/>
              <a:t>We analysed the </a:t>
            </a:r>
            <a:r>
              <a:rPr lang="en-GB" dirty="0">
                <a:solidFill>
                  <a:schemeClr val="accent2">
                    <a:lumMod val="50000"/>
                  </a:schemeClr>
                </a:solidFill>
              </a:rPr>
              <a:t>first 500 </a:t>
            </a:r>
            <a:r>
              <a:rPr lang="en-GB" dirty="0"/>
              <a:t>concordances of </a:t>
            </a:r>
            <a:r>
              <a:rPr lang="en-GB" i="1" dirty="0" err="1"/>
              <a:t>seguire</a:t>
            </a:r>
            <a:r>
              <a:rPr lang="en-GB" dirty="0"/>
              <a:t> </a:t>
            </a:r>
            <a:r>
              <a:rPr lang="en-GB" dirty="0">
                <a:solidFill>
                  <a:schemeClr val="accent2">
                    <a:lumMod val="50000"/>
                  </a:schemeClr>
                </a:solidFill>
              </a:rPr>
              <a:t>chosen as “good examples”</a:t>
            </a:r>
            <a:r>
              <a:rPr lang="en-GB" dirty="0"/>
              <a:t> by the Sketch Engine (cf. </a:t>
            </a:r>
            <a:r>
              <a:rPr lang="en-GB" dirty="0" err="1"/>
              <a:t>Kilgarriff</a:t>
            </a:r>
            <a:r>
              <a:rPr lang="en-GB" dirty="0"/>
              <a:t> et al., 2008) </a:t>
            </a:r>
            <a:r>
              <a:rPr lang="en-GB" b="1" dirty="0"/>
              <a:t>(Lexicography)</a:t>
            </a:r>
          </a:p>
          <a:p>
            <a:pPr marL="0" indent="0">
              <a:buNone/>
            </a:pPr>
            <a:endParaRPr lang="en-GB" dirty="0"/>
          </a:p>
        </p:txBody>
      </p:sp>
      <p:sp>
        <p:nvSpPr>
          <p:cNvPr id="4" name="Date Placeholder 3">
            <a:extLst>
              <a:ext uri="{FF2B5EF4-FFF2-40B4-BE49-F238E27FC236}">
                <a16:creationId xmlns:a16="http://schemas.microsoft.com/office/drawing/2014/main" id="{E074427E-3B06-03E8-6C46-B8309390D896}"/>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05AB93F6-F215-D3B4-C7F8-6BBB40FDD446}"/>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DE3AF6E7-C94D-7DE5-E82C-8BF961851F51}"/>
              </a:ext>
            </a:extLst>
          </p:cNvPr>
          <p:cNvSpPr>
            <a:spLocks noGrp="1"/>
          </p:cNvSpPr>
          <p:nvPr>
            <p:ph type="sldNum" sz="quarter" idx="12"/>
          </p:nvPr>
        </p:nvSpPr>
        <p:spPr/>
        <p:txBody>
          <a:bodyPr/>
          <a:lstStyle/>
          <a:p>
            <a:fld id="{B2EB7B1D-155F-DE45-A4D9-3453DB08EE0D}" type="slidenum">
              <a:rPr lang="en-GB"/>
              <a:pPr/>
              <a:t>49</a:t>
            </a:fld>
            <a:endParaRPr lang="en-GB"/>
          </a:p>
        </p:txBody>
      </p:sp>
    </p:spTree>
    <p:extLst>
      <p:ext uri="{BB962C8B-B14F-4D97-AF65-F5344CB8AC3E}">
        <p14:creationId xmlns:p14="http://schemas.microsoft.com/office/powerpoint/2010/main" val="203912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5367B-CD63-E287-3BE7-A78FC7C31244}"/>
              </a:ext>
            </a:extLst>
          </p:cNvPr>
          <p:cNvSpPr>
            <a:spLocks noGrp="1"/>
          </p:cNvSpPr>
          <p:nvPr>
            <p:ph type="title"/>
          </p:nvPr>
        </p:nvSpPr>
        <p:spPr/>
        <p:txBody>
          <a:bodyPr/>
          <a:lstStyle/>
          <a:p>
            <a:r>
              <a:rPr lang="en-US"/>
              <a:t>A concordance …</a:t>
            </a:r>
          </a:p>
        </p:txBody>
      </p:sp>
      <p:sp>
        <p:nvSpPr>
          <p:cNvPr id="61441" name="Slide Number Placeholder 5"/>
          <p:cNvSpPr>
            <a:spLocks noGrp="1"/>
          </p:cNvSpPr>
          <p:nvPr>
            <p:ph type="sldNum" sz="quarter" idx="12"/>
          </p:nvPr>
        </p:nvSpPr>
        <p:spPr bwMode="auto">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5</a:t>
            </a:fld>
            <a:endParaRPr lang="en-GB" sz="1400">
              <a:latin typeface="Arial" pitchFamily="34" charset="0"/>
            </a:endParaRPr>
          </a:p>
        </p:txBody>
      </p:sp>
      <p:sp>
        <p:nvSpPr>
          <p:cNvPr id="61442" name="Text Box 2"/>
          <p:cNvSpPr txBox="1">
            <a:spLocks noChangeArrowheads="1"/>
          </p:cNvSpPr>
          <p:nvPr/>
        </p:nvSpPr>
        <p:spPr bwMode="auto">
          <a:xfrm>
            <a:off x="619432" y="1674038"/>
            <a:ext cx="10953136" cy="4401205"/>
          </a:xfrm>
          <a:prstGeom prst="rect">
            <a:avLst/>
          </a:prstGeom>
          <a:noFill/>
          <a:ln w="9525">
            <a:noFill/>
            <a:miter lim="800000"/>
            <a:headEnd/>
            <a:tailEnd/>
          </a:ln>
        </p:spPr>
        <p:txBody>
          <a:bodyPr wrap="square">
            <a:spAutoFit/>
          </a:bodyPr>
          <a:lstStyle/>
          <a:p>
            <a:pPr eaLnBrk="1" hangingPunct="1"/>
            <a:r>
              <a:rPr lang="en-GB" sz="2000" dirty="0">
                <a:latin typeface="Consolas" panose="020B0609020204030204" pitchFamily="49" charset="0"/>
                <a:cs typeface="Consolas" panose="020B0609020204030204" pitchFamily="49" charset="0"/>
              </a:rPr>
              <a:t> s flagship Odeon cinema said: `I am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Ally's been subbed." &lt;p&gt; Rangers</a:t>
            </a:r>
          </a:p>
          <a:p>
            <a:pPr eaLnBrk="1" hangingPunct="1"/>
            <a:r>
              <a:rPr lang="en-GB" sz="2000" dirty="0">
                <a:latin typeface="Consolas" panose="020B0609020204030204" pitchFamily="49" charset="0"/>
                <a:cs typeface="Consolas" panose="020B0609020204030204" pitchFamily="49" charset="0"/>
              </a:rPr>
              <a:t>           notions in ten years.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 have to tell you that I </a:t>
            </a:r>
            <a:r>
              <a:rPr lang="en-GB" sz="2000" dirty="0" err="1">
                <a:latin typeface="Consolas" panose="020B0609020204030204" pitchFamily="49" charset="0"/>
                <a:cs typeface="Consolas" panose="020B0609020204030204" pitchFamily="49" charset="0"/>
              </a:rPr>
              <a:t>believ</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company operations you own;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I've got to get some detail." &lt;</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ou</a:t>
            </a:r>
            <a:r>
              <a:rPr lang="en-GB" sz="2000" dirty="0">
                <a:latin typeface="Consolas" panose="020B0609020204030204" pitchFamily="49" charset="0"/>
                <a:cs typeface="Consolas" panose="020B0609020204030204" pitchFamily="49" charset="0"/>
              </a:rPr>
              <a:t> know me?" he said grumpily.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 don't know you. I've shaved</a:t>
            </a:r>
          </a:p>
          <a:p>
            <a:pPr eaLnBrk="1" hangingPunct="1"/>
            <a:r>
              <a:rPr lang="en-GB" sz="2000" dirty="0">
                <a:latin typeface="Consolas" panose="020B0609020204030204" pitchFamily="49" charset="0"/>
                <a:cs typeface="Consolas" panose="020B0609020204030204" pitchFamily="49" charset="0"/>
              </a:rPr>
              <a:t>        of that band of loonies? I'm</a:t>
            </a:r>
            <a:r>
              <a:rPr lang="en-GB" sz="2000" b="1" dirty="0">
                <a:solidFill>
                  <a:srgbClr val="CC0066"/>
                </a:solidFill>
                <a:latin typeface="Consolas" panose="020B0609020204030204" pitchFamily="49" charset="0"/>
                <a:cs typeface="Consolas" panose="020B0609020204030204" pitchFamily="49" charset="0"/>
              </a:rPr>
              <a:t> afraid </a:t>
            </a:r>
            <a:r>
              <a:rPr lang="en-GB" sz="2000" dirty="0">
                <a:latin typeface="Consolas" panose="020B0609020204030204" pitchFamily="49" charset="0"/>
                <a:cs typeface="Consolas" panose="020B0609020204030204" pitchFamily="49" charset="0"/>
              </a:rPr>
              <a:t>it's just no contest at all. &lt;h</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hellip</a:t>
            </a:r>
            <a:r>
              <a:rPr lang="en-GB" sz="2000" dirty="0">
                <a:latin typeface="Consolas" panose="020B0609020204030204" pitchFamily="49" charset="0"/>
                <a:cs typeface="Consolas" panose="020B0609020204030204" pitchFamily="49" charset="0"/>
              </a:rPr>
              <a:t>; we cocoon because we are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saying the wrong thing or not</a:t>
            </a:r>
          </a:p>
          <a:p>
            <a:pPr eaLnBrk="1" hangingPunct="1"/>
            <a:r>
              <a:rPr lang="en-GB" sz="2000" dirty="0">
                <a:latin typeface="Consolas" panose="020B0609020204030204" pitchFamily="49" charset="0"/>
                <a:cs typeface="Consolas" panose="020B0609020204030204" pitchFamily="49" charset="0"/>
              </a:rPr>
              <a:t>a Pullman, and partly because he was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being seen there by some</a:t>
            </a:r>
          </a:p>
          <a:p>
            <a:pPr eaLnBrk="1" hangingPunct="1"/>
            <a:r>
              <a:rPr lang="en-GB" sz="2000" dirty="0">
                <a:latin typeface="Consolas" panose="020B0609020204030204" pitchFamily="49" charset="0"/>
                <a:cs typeface="Consolas" panose="020B0609020204030204" pitchFamily="49" charset="0"/>
              </a:rPr>
              <a:t>          attacks. They think she is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upsetting the politicians </a:t>
            </a:r>
            <a:r>
              <a:rPr lang="en-GB" sz="2000" dirty="0" err="1">
                <a:latin typeface="Consolas" panose="020B0609020204030204" pitchFamily="49" charset="0"/>
                <a:cs typeface="Consolas" panose="020B0609020204030204" pitchFamily="49" charset="0"/>
              </a:rPr>
              <a:t>lin</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Into the lens, but equally do not be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photographing against the </a:t>
            </a:r>
            <a:r>
              <a:rPr lang="en-GB" sz="2000" dirty="0" err="1">
                <a:latin typeface="Consolas" panose="020B0609020204030204" pitchFamily="49" charset="0"/>
                <a:cs typeface="Consolas" panose="020B0609020204030204" pitchFamily="49" charset="0"/>
              </a:rPr>
              <a:t>lig</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because health professionals were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cross lines marking religious</a:t>
            </a:r>
          </a:p>
          <a:p>
            <a:pPr eaLnBrk="1" hangingPunct="1"/>
            <a:r>
              <a:rPr lang="en-GB" sz="2000" dirty="0">
                <a:latin typeface="Consolas" panose="020B0609020204030204" pitchFamily="49" charset="0"/>
                <a:cs typeface="Consolas" panose="020B0609020204030204" pitchFamily="49" charset="0"/>
              </a:rPr>
              <a:t>   willowy decadence, </a:t>
            </a:r>
            <a:r>
              <a:rPr lang="en-GB" sz="2000" dirty="0" err="1">
                <a:latin typeface="Consolas" panose="020B0609020204030204" pitchFamily="49" charset="0"/>
                <a:cs typeface="Consolas" panose="020B0609020204030204" pitchFamily="49" charset="0"/>
              </a:rPr>
              <a:t>blase</a:t>
            </a:r>
            <a:r>
              <a:rPr lang="en-GB" sz="2000" dirty="0">
                <a:latin typeface="Consolas" panose="020B0609020204030204" pitchFamily="49" charset="0"/>
                <a:cs typeface="Consolas" panose="020B0609020204030204" pitchFamily="49" charset="0"/>
              </a:rPr>
              <a:t>, stupid,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be seen sober or with a book,</a:t>
            </a:r>
          </a:p>
          <a:p>
            <a:pPr eaLnBrk="1" hangingPunct="1"/>
            <a:r>
              <a:rPr lang="en-GB" sz="2000" dirty="0">
                <a:latin typeface="Consolas" panose="020B0609020204030204" pitchFamily="49" charset="0"/>
                <a:cs typeface="Consolas" panose="020B0609020204030204" pitchFamily="49" charset="0"/>
              </a:rPr>
              <a:t>    t say yea &lt;p&gt; or nay, and he was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ask. &lt;p&gt; When the new field l</a:t>
            </a:r>
          </a:p>
          <a:p>
            <a:pPr eaLnBrk="1" hangingPunct="1"/>
            <a:r>
              <a:rPr lang="en-GB" sz="2000" dirty="0">
                <a:latin typeface="Consolas" panose="020B0609020204030204" pitchFamily="49" charset="0"/>
                <a:cs typeface="Consolas" panose="020B0609020204030204" pitchFamily="49" charset="0"/>
              </a:rPr>
              <a:t>      with their eyes what they were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put into words. Is it </a:t>
            </a:r>
            <a:r>
              <a:rPr lang="en-GB" sz="2000" dirty="0" err="1">
                <a:latin typeface="Consolas" panose="020B0609020204030204" pitchFamily="49" charset="0"/>
                <a:cs typeface="Consolas" panose="020B0609020204030204" pitchFamily="49" charset="0"/>
              </a:rPr>
              <a:t>possib</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Monica) Lewinsky report, you are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put a cigar in your mouth. </a:t>
            </a:r>
            <a:r>
              <a:rPr lang="en-GB" sz="2000" dirty="0" err="1">
                <a:latin typeface="Consolas" panose="020B0609020204030204" pitchFamily="49" charset="0"/>
                <a:cs typeface="Consolas" panose="020B0609020204030204" pitchFamily="49" charset="0"/>
              </a:rPr>
              <a:t>Th</a:t>
            </a:r>
            <a:endParaRPr lang="en-GB" sz="2000" dirty="0">
              <a:latin typeface="Consolas" panose="020B0609020204030204" pitchFamily="49" charset="0"/>
              <a:cs typeface="Consolas" panose="020B0609020204030204" pitchFamily="49" charset="0"/>
            </a:endParaRPr>
          </a:p>
        </p:txBody>
      </p:sp>
      <p:sp>
        <p:nvSpPr>
          <p:cNvPr id="4" name="Date Placeholder 3">
            <a:extLst>
              <a:ext uri="{FF2B5EF4-FFF2-40B4-BE49-F238E27FC236}">
                <a16:creationId xmlns:a16="http://schemas.microsoft.com/office/drawing/2014/main" id="{73C44FFE-384C-E28E-207A-BE200BE35989}"/>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5E2C2950-89A6-79EA-7B18-AFBE979FE0BF}"/>
              </a:ext>
            </a:extLst>
          </p:cNvPr>
          <p:cNvSpPr>
            <a:spLocks noGrp="1"/>
          </p:cNvSpPr>
          <p:nvPr>
            <p:ph type="ftr" sz="quarter" idx="11"/>
          </p:nvPr>
        </p:nvSpPr>
        <p:spPr/>
        <p:txBody>
          <a:bodyPr/>
          <a:lstStyle/>
          <a:p>
            <a:r>
              <a:rPr lang="en-US"/>
              <a:t>FlexiConc: Reading concordances with algorithms</a:t>
            </a:r>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D7AB7-F108-183E-3324-2BBA9BAE3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0D0A6-88C9-03B8-7399-196C3B7DC347}"/>
              </a:ext>
            </a:extLst>
          </p:cNvPr>
          <p:cNvSpPr>
            <a:spLocks noGrp="1"/>
          </p:cNvSpPr>
          <p:nvPr>
            <p:ph type="title"/>
          </p:nvPr>
        </p:nvSpPr>
        <p:spPr/>
        <p:txBody>
          <a:bodyPr/>
          <a:lstStyle/>
          <a:p>
            <a:r>
              <a:rPr lang="en-DE" dirty="0"/>
              <a:t>Groupin</a:t>
            </a:r>
            <a:r>
              <a:rPr lang="en-US" dirty="0"/>
              <a:t>g</a:t>
            </a:r>
            <a:endParaRPr lang="en-DE" dirty="0"/>
          </a:p>
        </p:txBody>
      </p:sp>
      <p:sp>
        <p:nvSpPr>
          <p:cNvPr id="3" name="Content Placeholder 2">
            <a:extLst>
              <a:ext uri="{FF2B5EF4-FFF2-40B4-BE49-F238E27FC236}">
                <a16:creationId xmlns:a16="http://schemas.microsoft.com/office/drawing/2014/main" id="{56A9D06D-2091-475E-C245-592132C4FBEF}"/>
              </a:ext>
            </a:extLst>
          </p:cNvPr>
          <p:cNvSpPr>
            <a:spLocks noGrp="1"/>
          </p:cNvSpPr>
          <p:nvPr>
            <p:ph idx="4294967295"/>
          </p:nvPr>
        </p:nvSpPr>
        <p:spPr>
          <a:xfrm>
            <a:off x="371061" y="1389063"/>
            <a:ext cx="11055764" cy="5192490"/>
          </a:xfrm>
        </p:spPr>
        <p:txBody>
          <a:bodyPr>
            <a:noAutofit/>
          </a:bodyPr>
          <a:lstStyle/>
          <a:p>
            <a:pPr marL="0" indent="0">
              <a:spcAft>
                <a:spcPts val="1200"/>
              </a:spcAft>
              <a:buNone/>
            </a:pPr>
            <a:r>
              <a:rPr lang="en-GB" dirty="0">
                <a:latin typeface="Calibri" panose="020F0502020204030204" pitchFamily="34" charset="0"/>
                <a:cs typeface="Calibri" panose="020F0502020204030204" pitchFamily="34" charset="0"/>
              </a:rPr>
              <a:t>collocations … </a:t>
            </a:r>
            <a:r>
              <a:rPr lang="en-GB" dirty="0">
                <a:effectLst/>
                <a:latin typeface="Calibri" panose="020F0502020204030204" pitchFamily="34" charset="0"/>
                <a:cs typeface="Calibri" panose="020F0502020204030204" pitchFamily="34" charset="0"/>
              </a:rPr>
              <a:t>established </a:t>
            </a:r>
            <a:r>
              <a:rPr lang="en-GB" dirty="0">
                <a:solidFill>
                  <a:schemeClr val="accent2">
                    <a:lumMod val="50000"/>
                  </a:schemeClr>
                </a:solidFill>
              </a:rPr>
              <a:t>manually through sorted concordances</a:t>
            </a:r>
          </a:p>
          <a:p>
            <a:pPr marL="0" indent="0">
              <a:spcAft>
                <a:spcPts val="1200"/>
              </a:spcAft>
              <a:buNone/>
            </a:pPr>
            <a:r>
              <a:rPr lang="en-GB" dirty="0">
                <a:effectLst/>
                <a:latin typeface="Calibri" panose="020F0502020204030204" pitchFamily="34" charset="0"/>
                <a:cs typeface="Calibri" panose="020F0502020204030204" pitchFamily="34" charset="0"/>
              </a:rPr>
              <a:t>the researcher is normally required to analyse hundreds of lines of concordance data by hand, in order to identify wider themes or patterns in the corpus which are not so easily spotted via collocation, key word or frequency analysis. The analyst then </a:t>
            </a:r>
            <a:r>
              <a:rPr lang="en-GB" dirty="0">
                <a:solidFill>
                  <a:schemeClr val="accent2">
                    <a:lumMod val="50000"/>
                  </a:schemeClr>
                </a:solidFill>
              </a:rPr>
              <a:t>has to make sense of the linguistic patterns</a:t>
            </a:r>
            <a:r>
              <a:rPr lang="en-GB" dirty="0">
                <a:solidFill>
                  <a:srgbClr val="CC0066"/>
                </a:solidFill>
                <a:effectLst/>
                <a:latin typeface="Calibri" panose="020F0502020204030204" pitchFamily="34" charset="0"/>
                <a:cs typeface="Calibri" panose="020F0502020204030204" pitchFamily="34" charset="0"/>
              </a:rPr>
              <a:t> </a:t>
            </a:r>
            <a:r>
              <a:rPr lang="en-GB" dirty="0">
                <a:effectLst/>
                <a:latin typeface="Calibri" panose="020F0502020204030204" pitchFamily="34" charset="0"/>
                <a:cs typeface="Calibri" panose="020F0502020204030204" pitchFamily="34" charset="0"/>
              </a:rPr>
              <a:t>thrown up via the corpus-based processes, </a:t>
            </a:r>
            <a:r>
              <a:rPr lang="en-GB" dirty="0">
                <a:solidFill>
                  <a:schemeClr val="accent2">
                    <a:lumMod val="50000"/>
                  </a:schemeClr>
                </a:solidFill>
              </a:rPr>
              <a:t>usually with reference to one or more theoretical frameworks</a:t>
            </a:r>
          </a:p>
          <a:p>
            <a:pPr marL="0" indent="0">
              <a:buNone/>
            </a:pPr>
            <a:r>
              <a:rPr lang="en-GB" dirty="0">
                <a:solidFill>
                  <a:schemeClr val="accent2">
                    <a:lumMod val="50000"/>
                  </a:schemeClr>
                </a:solidFill>
              </a:rPr>
              <a:t>close analysis </a:t>
            </a:r>
            <a:r>
              <a:rPr lang="en-GB" dirty="0">
                <a:effectLst/>
                <a:latin typeface="Calibri" panose="020F0502020204030204" pitchFamily="34" charset="0"/>
                <a:cs typeface="Calibri" panose="020F0502020204030204" pitchFamily="34" charset="0"/>
              </a:rPr>
              <a:t>of expanded concordances (or whole texts, when necessary) revealed ….</a:t>
            </a:r>
          </a:p>
          <a:p>
            <a:pPr marL="0" indent="0">
              <a:buNone/>
            </a:pPr>
            <a:r>
              <a:rPr lang="en-GB" b="1" dirty="0">
                <a:latin typeface="Calibri" panose="020F0502020204030204" pitchFamily="34" charset="0"/>
                <a:cs typeface="Calibri" panose="020F0502020204030204" pitchFamily="34" charset="0"/>
              </a:rPr>
              <a:t>(CADS)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4613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844F7-75A9-A770-E76D-EE3933B1F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C7465-0AE0-2CDA-22E6-2885E5DEE352}"/>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9E953AC1-C971-F220-30BE-4A0211570936}"/>
              </a:ext>
            </a:extLst>
          </p:cNvPr>
          <p:cNvSpPr>
            <a:spLocks noGrp="1"/>
          </p:cNvSpPr>
          <p:nvPr>
            <p:ph idx="1"/>
          </p:nvPr>
        </p:nvSpPr>
        <p:spPr>
          <a:xfrm>
            <a:off x="382692" y="1388794"/>
            <a:ext cx="11583166" cy="4948211"/>
          </a:xfrm>
        </p:spPr>
        <p:txBody>
          <a:bodyPr/>
          <a:lstStyle/>
          <a:p>
            <a:pPr marL="0" indent="0">
              <a:buNone/>
            </a:pPr>
            <a:r>
              <a:rPr lang="en-US" b="1">
                <a:solidFill>
                  <a:schemeClr val="accent2">
                    <a:lumMod val="50000"/>
                  </a:schemeClr>
                </a:solidFill>
              </a:rPr>
              <a:t>What we have learned so far …</a:t>
            </a:r>
          </a:p>
          <a:p>
            <a:r>
              <a:rPr lang="en-US"/>
              <a:t>Reading concordances with (and without) the help of software tools</a:t>
            </a:r>
          </a:p>
          <a:p>
            <a:r>
              <a:rPr lang="en-US"/>
              <a:t>How to identify recurrent patterns and interpret them </a:t>
            </a:r>
          </a:p>
          <a:p>
            <a:r>
              <a:rPr lang="en-US"/>
              <a:t>Strategies and algorithms for organising concordance lines</a:t>
            </a:r>
          </a:p>
          <a:p>
            <a:pPr lvl="1"/>
            <a:endParaRPr lang="en-US"/>
          </a:p>
          <a:p>
            <a:pPr marL="0" indent="0">
              <a:buNone/>
            </a:pPr>
            <a:r>
              <a:rPr lang="en-US" b="1">
                <a:solidFill>
                  <a:schemeClr val="accent2">
                    <a:lumMod val="50000"/>
                  </a:schemeClr>
                </a:solidFill>
              </a:rPr>
              <a:t>What we're going to look at now …</a:t>
            </a:r>
            <a:endParaRPr lang="en-US"/>
          </a:p>
          <a:p>
            <a:r>
              <a:rPr lang="en-US"/>
              <a:t>A mathematical framework for reading concordances with algorithms</a:t>
            </a:r>
          </a:p>
          <a:p>
            <a:r>
              <a:rPr lang="en-US"/>
              <a:t>What further algorithms could be useful?</a:t>
            </a:r>
          </a:p>
          <a:p>
            <a:r>
              <a:rPr lang="en-US"/>
              <a:t>How can we document the concordance reading process?</a:t>
            </a:r>
          </a:p>
        </p:txBody>
      </p:sp>
      <p:sp>
        <p:nvSpPr>
          <p:cNvPr id="4" name="Footer Placeholder 3">
            <a:extLst>
              <a:ext uri="{FF2B5EF4-FFF2-40B4-BE49-F238E27FC236}">
                <a16:creationId xmlns:a16="http://schemas.microsoft.com/office/drawing/2014/main" id="{131760A6-4FF3-0D57-816E-E156EB36CDFA}"/>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51AEB33-9065-CB7C-6755-159762A9425E}"/>
              </a:ext>
            </a:extLst>
          </p:cNvPr>
          <p:cNvSpPr>
            <a:spLocks noGrp="1"/>
          </p:cNvSpPr>
          <p:nvPr>
            <p:ph type="sldNum" sz="quarter" idx="12"/>
          </p:nvPr>
        </p:nvSpPr>
        <p:spPr/>
        <p:txBody>
          <a:bodyPr/>
          <a:lstStyle/>
          <a:p>
            <a:fld id="{B2EB7B1D-155F-DE45-A4D9-3453DB08EE0D}" type="slidenum">
              <a:rPr lang="en-GB"/>
              <a:pPr/>
              <a:t>51</a:t>
            </a:fld>
            <a:endParaRPr lang="en-GB"/>
          </a:p>
        </p:txBody>
      </p:sp>
      <p:sp>
        <p:nvSpPr>
          <p:cNvPr id="6" name="Date Placeholder 5">
            <a:extLst>
              <a:ext uri="{FF2B5EF4-FFF2-40B4-BE49-F238E27FC236}">
                <a16:creationId xmlns:a16="http://schemas.microsoft.com/office/drawing/2014/main" id="{BB4F2A6F-8CA2-018D-0E84-7465900D4692}"/>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222691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7744BC-916B-3A5F-FA45-8EAC06088185}"/>
              </a:ext>
            </a:extLst>
          </p:cNvPr>
          <p:cNvSpPr>
            <a:spLocks noGrp="1"/>
          </p:cNvSpPr>
          <p:nvPr>
            <p:ph idx="1"/>
          </p:nvPr>
        </p:nvSpPr>
        <p:spPr>
          <a:xfrm>
            <a:off x="382692" y="1388794"/>
            <a:ext cx="11426616" cy="4969476"/>
          </a:xfrm>
        </p:spPr>
        <p:txBody>
          <a:bodyPr/>
          <a:lstStyle/>
          <a:p>
            <a:pPr marL="1069975" indent="-1069975">
              <a:buNone/>
            </a:pPr>
            <a:r>
              <a:rPr lang="en-US" sz="3200" b="1"/>
              <a:t>Goal:	</a:t>
            </a:r>
            <a:r>
              <a:rPr lang="en-US" sz="3200"/>
              <a:t>Develop mathematical framework for computational algorithms used to organise concordance lines in the concordance reading process.</a:t>
            </a:r>
          </a:p>
          <a:p>
            <a:pPr lvl="2"/>
            <a:endParaRPr lang="en-US"/>
          </a:p>
          <a:p>
            <a:r>
              <a:rPr lang="en-US"/>
              <a:t>Tightly connected to kwic-style display of concordance lines</a:t>
            </a:r>
          </a:p>
          <a:p>
            <a:r>
              <a:rPr lang="en-US">
                <a:solidFill>
                  <a:schemeClr val="accent2">
                    <a:lumMod val="50000"/>
                  </a:schemeClr>
                </a:solidFill>
              </a:rPr>
              <a:t>Limitation:</a:t>
            </a:r>
            <a:r>
              <a:rPr lang="en-US"/>
              <a:t> only algorithms that can be understood as a rearrangement of concordance lines ➞ makes generic UI possible</a:t>
            </a:r>
          </a:p>
          <a:p>
            <a:r>
              <a:rPr lang="en-US"/>
              <a:t>Focus on three main general strategies in current practice</a:t>
            </a:r>
          </a:p>
        </p:txBody>
      </p:sp>
      <p:sp>
        <p:nvSpPr>
          <p:cNvPr id="2" name="Title 1">
            <a:extLst>
              <a:ext uri="{FF2B5EF4-FFF2-40B4-BE49-F238E27FC236}">
                <a16:creationId xmlns:a16="http://schemas.microsoft.com/office/drawing/2014/main" id="{6E6D0D12-EEC4-9A63-1424-66CCCC75C207}"/>
              </a:ext>
            </a:extLst>
          </p:cNvPr>
          <p:cNvSpPr>
            <a:spLocks noGrp="1"/>
          </p:cNvSpPr>
          <p:nvPr>
            <p:ph type="title"/>
          </p:nvPr>
        </p:nvSpPr>
        <p:spPr/>
        <p:txBody>
          <a:bodyPr/>
          <a:lstStyle/>
          <a:p>
            <a:r>
              <a:rPr lang="en-US"/>
              <a:t>Our goal</a:t>
            </a:r>
          </a:p>
        </p:txBody>
      </p:sp>
      <p:sp>
        <p:nvSpPr>
          <p:cNvPr id="4" name="Slide Number Placeholder 3">
            <a:extLst>
              <a:ext uri="{FF2B5EF4-FFF2-40B4-BE49-F238E27FC236}">
                <a16:creationId xmlns:a16="http://schemas.microsoft.com/office/drawing/2014/main" id="{5A59E4B0-CF1A-4AD0-7D97-439D1D2290E1}"/>
              </a:ext>
            </a:extLst>
          </p:cNvPr>
          <p:cNvSpPr>
            <a:spLocks noGrp="1"/>
          </p:cNvSpPr>
          <p:nvPr>
            <p:ph type="sldNum" sz="quarter" idx="12"/>
          </p:nvPr>
        </p:nvSpPr>
        <p:spPr/>
        <p:txBody>
          <a:bodyPr/>
          <a:lstStyle/>
          <a:p>
            <a:fld id="{B2EB7B1D-155F-DE45-A4D9-3453DB08EE0D}" type="slidenum">
              <a:rPr lang="en-GB"/>
              <a:pPr/>
              <a:t>52</a:t>
            </a:fld>
            <a:endParaRPr lang="en-GB"/>
          </a:p>
        </p:txBody>
      </p:sp>
      <p:sp>
        <p:nvSpPr>
          <p:cNvPr id="5" name="Date Placeholder 4">
            <a:extLst>
              <a:ext uri="{FF2B5EF4-FFF2-40B4-BE49-F238E27FC236}">
                <a16:creationId xmlns:a16="http://schemas.microsoft.com/office/drawing/2014/main" id="{41E74810-2DD1-D585-6951-91DCC7D97290}"/>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B07FD942-22C8-28CF-4F62-E0C8EEEF27F3}"/>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84869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5E338-5E8C-08CD-31DC-1FE835EA9554}"/>
              </a:ext>
            </a:extLst>
          </p:cNvPr>
          <p:cNvSpPr>
            <a:spLocks noGrp="1"/>
          </p:cNvSpPr>
          <p:nvPr>
            <p:ph type="title"/>
          </p:nvPr>
        </p:nvSpPr>
        <p:spPr/>
        <p:txBody>
          <a:bodyPr/>
          <a:lstStyle/>
          <a:p>
            <a:r>
              <a:rPr lang="en-US"/>
              <a:t>But why?</a:t>
            </a:r>
          </a:p>
        </p:txBody>
      </p:sp>
      <p:sp>
        <p:nvSpPr>
          <p:cNvPr id="4" name="Content Placeholder 3">
            <a:extLst>
              <a:ext uri="{FF2B5EF4-FFF2-40B4-BE49-F238E27FC236}">
                <a16:creationId xmlns:a16="http://schemas.microsoft.com/office/drawing/2014/main" id="{AD69B4AA-A384-43EF-9696-ED871EA79667}"/>
              </a:ext>
            </a:extLst>
          </p:cNvPr>
          <p:cNvSpPr>
            <a:spLocks noGrp="1"/>
          </p:cNvSpPr>
          <p:nvPr>
            <p:ph idx="1"/>
          </p:nvPr>
        </p:nvSpPr>
        <p:spPr/>
        <p:txBody>
          <a:bodyPr/>
          <a:lstStyle/>
          <a:p>
            <a:pPr marL="0" indent="0" algn="ctr">
              <a:buNone/>
            </a:pPr>
            <a:endParaRPr lang="en-US" sz="3200"/>
          </a:p>
          <a:p>
            <a:pPr marL="0" indent="0" algn="ctr">
              <a:buNone/>
            </a:pPr>
            <a:endParaRPr lang="en-US" sz="3200"/>
          </a:p>
          <a:p>
            <a:pPr marL="0" indent="0" algn="ctr">
              <a:buNone/>
            </a:pPr>
            <a:r>
              <a:rPr lang="en-US" sz="3200"/>
              <a:t>Why not just invent some really cool new algorithms</a:t>
            </a:r>
            <a:br>
              <a:rPr lang="en-US" sz="3200"/>
            </a:br>
            <a:r>
              <a:rPr lang="en-US" sz="3200"/>
              <a:t>and implement them in </a:t>
            </a:r>
            <a:r>
              <a:rPr lang="en-US" sz="3200">
                <a:solidFill>
                  <a:schemeClr val="accent1">
                    <a:lumMod val="50000"/>
                  </a:schemeClr>
                </a:solidFill>
              </a:rPr>
              <a:t>#FAUbox</a:t>
            </a:r>
            <a:r>
              <a:rPr lang="en-US" sz="3200"/>
              <a:t> or </a:t>
            </a:r>
            <a:r>
              <a:rPr lang="en-US" sz="3200">
                <a:solidFill>
                  <a:schemeClr val="accent2">
                    <a:lumMod val="50000"/>
                  </a:schemeClr>
                </a:solidFill>
              </a:rPr>
              <a:t>EverConc</a:t>
            </a:r>
            <a:r>
              <a:rPr lang="en-US" sz="3200"/>
              <a:t>?</a:t>
            </a:r>
          </a:p>
        </p:txBody>
      </p:sp>
      <p:sp>
        <p:nvSpPr>
          <p:cNvPr id="5" name="Slide Number Placeholder 4">
            <a:extLst>
              <a:ext uri="{FF2B5EF4-FFF2-40B4-BE49-F238E27FC236}">
                <a16:creationId xmlns:a16="http://schemas.microsoft.com/office/drawing/2014/main" id="{E81F0094-C455-B0BC-D595-6CCDF34ECAA1}"/>
              </a:ext>
            </a:extLst>
          </p:cNvPr>
          <p:cNvSpPr>
            <a:spLocks noGrp="1"/>
          </p:cNvSpPr>
          <p:nvPr>
            <p:ph type="sldNum" sz="quarter" idx="12"/>
          </p:nvPr>
        </p:nvSpPr>
        <p:spPr/>
        <p:txBody>
          <a:bodyPr/>
          <a:lstStyle/>
          <a:p>
            <a:fld id="{B2EB7B1D-155F-DE45-A4D9-3453DB08EE0D}" type="slidenum">
              <a:rPr lang="en-GB"/>
              <a:pPr/>
              <a:t>53</a:t>
            </a:fld>
            <a:endParaRPr lang="en-GB"/>
          </a:p>
        </p:txBody>
      </p:sp>
      <p:sp>
        <p:nvSpPr>
          <p:cNvPr id="6" name="Date Placeholder 5">
            <a:extLst>
              <a:ext uri="{FF2B5EF4-FFF2-40B4-BE49-F238E27FC236}">
                <a16:creationId xmlns:a16="http://schemas.microsoft.com/office/drawing/2014/main" id="{02A2ADE9-B3D0-2895-038B-056AA648A471}"/>
              </a:ext>
            </a:extLst>
          </p:cNvPr>
          <p:cNvSpPr>
            <a:spLocks noGrp="1"/>
          </p:cNvSpPr>
          <p:nvPr>
            <p:ph type="dt" sz="half" idx="10"/>
          </p:nvPr>
        </p:nvSpPr>
        <p:spPr/>
        <p:txBody>
          <a:bodyPr/>
          <a:lstStyle/>
          <a:p>
            <a:r>
              <a:rPr lang="en-GB"/>
              <a:t>9 Sep 2025 | © RC21 Team</a:t>
            </a:r>
            <a:endParaRPr lang="en-US"/>
          </a:p>
        </p:txBody>
      </p:sp>
      <p:sp>
        <p:nvSpPr>
          <p:cNvPr id="7" name="Footer Placeholder 6">
            <a:extLst>
              <a:ext uri="{FF2B5EF4-FFF2-40B4-BE49-F238E27FC236}">
                <a16:creationId xmlns:a16="http://schemas.microsoft.com/office/drawing/2014/main" id="{C7077665-0EBC-8F65-8CD4-EE54F88EE0B2}"/>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031668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FD7F-5935-28DB-81D8-70CC92B85100}"/>
              </a:ext>
            </a:extLst>
          </p:cNvPr>
          <p:cNvSpPr>
            <a:spLocks noGrp="1"/>
          </p:cNvSpPr>
          <p:nvPr>
            <p:ph type="title"/>
          </p:nvPr>
        </p:nvSpPr>
        <p:spPr/>
        <p:txBody>
          <a:bodyPr/>
          <a:lstStyle/>
          <a:p>
            <a:r>
              <a:rPr lang="en-US"/>
              <a:t>But why?</a:t>
            </a:r>
          </a:p>
        </p:txBody>
      </p:sp>
      <p:sp>
        <p:nvSpPr>
          <p:cNvPr id="3" name="Content Placeholder 2">
            <a:extLst>
              <a:ext uri="{FF2B5EF4-FFF2-40B4-BE49-F238E27FC236}">
                <a16:creationId xmlns:a16="http://schemas.microsoft.com/office/drawing/2014/main" id="{D6A9E945-1A51-2E60-018A-7370694BB889}"/>
              </a:ext>
            </a:extLst>
          </p:cNvPr>
          <p:cNvSpPr>
            <a:spLocks noGrp="1"/>
          </p:cNvSpPr>
          <p:nvPr>
            <p:ph idx="1"/>
          </p:nvPr>
        </p:nvSpPr>
        <p:spPr/>
        <p:txBody>
          <a:bodyPr/>
          <a:lstStyle/>
          <a:p>
            <a:pPr>
              <a:spcAft>
                <a:spcPts val="600"/>
              </a:spcAft>
            </a:pPr>
            <a:r>
              <a:rPr lang="en-US"/>
              <a:t>Community needs general framework, not another app</a:t>
            </a:r>
          </a:p>
          <a:p>
            <a:pPr>
              <a:spcAft>
                <a:spcPts val="600"/>
              </a:spcAft>
            </a:pPr>
            <a:r>
              <a:rPr lang="en-US"/>
              <a:t>Make novel algorithms available in many (all) concordancers</a:t>
            </a:r>
          </a:p>
          <a:p>
            <a:pPr>
              <a:spcAft>
                <a:spcPts val="600"/>
              </a:spcAft>
            </a:pPr>
            <a:r>
              <a:rPr lang="en-US"/>
              <a:t>Specify precise semantics of algorithms</a:t>
            </a:r>
          </a:p>
          <a:p>
            <a:pPr>
              <a:spcAft>
                <a:spcPts val="600"/>
              </a:spcAft>
            </a:pPr>
            <a:r>
              <a:rPr lang="en-US"/>
              <a:t>Combining algorithms: limitations </a:t>
            </a:r>
          </a:p>
          <a:p>
            <a:pPr>
              <a:spcAft>
                <a:spcPts val="600"/>
              </a:spcAft>
            </a:pPr>
            <a:r>
              <a:rPr lang="en-US"/>
              <a:t>Consistent visualisation in UI</a:t>
            </a:r>
          </a:p>
          <a:p>
            <a:pPr>
              <a:spcAft>
                <a:spcPts val="600"/>
              </a:spcAft>
            </a:pPr>
            <a:r>
              <a:rPr lang="en-US"/>
              <a:t>Formal model of organising concordances</a:t>
            </a:r>
          </a:p>
          <a:p>
            <a:pPr>
              <a:spcAft>
                <a:spcPts val="600"/>
              </a:spcAft>
            </a:pPr>
            <a:r>
              <a:rPr lang="en-US"/>
              <a:t>Research documentation</a:t>
            </a:r>
          </a:p>
        </p:txBody>
      </p:sp>
      <p:sp>
        <p:nvSpPr>
          <p:cNvPr id="5" name="Date Placeholder 4">
            <a:extLst>
              <a:ext uri="{FF2B5EF4-FFF2-40B4-BE49-F238E27FC236}">
                <a16:creationId xmlns:a16="http://schemas.microsoft.com/office/drawing/2014/main" id="{723465F2-13FB-99DA-8457-886EBFE889FF}"/>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1FC34058-579E-7E06-9A7F-DB3812BF8A25}"/>
              </a:ext>
            </a:extLst>
          </p:cNvPr>
          <p:cNvSpPr>
            <a:spLocks noGrp="1"/>
          </p:cNvSpPr>
          <p:nvPr>
            <p:ph type="ftr" sz="quarter" idx="11"/>
          </p:nvPr>
        </p:nvSpPr>
        <p:spPr/>
        <p:txBody>
          <a:bodyPr/>
          <a:lstStyle/>
          <a:p>
            <a:r>
              <a:rPr lang="en-US"/>
              <a:t>FlexiConc: Reading concordances with algorithms</a:t>
            </a:r>
          </a:p>
        </p:txBody>
      </p:sp>
      <p:sp>
        <p:nvSpPr>
          <p:cNvPr id="4" name="Slide Number Placeholder 3">
            <a:extLst>
              <a:ext uri="{FF2B5EF4-FFF2-40B4-BE49-F238E27FC236}">
                <a16:creationId xmlns:a16="http://schemas.microsoft.com/office/drawing/2014/main" id="{48E8AF91-1797-042B-97E7-2150224F46EC}"/>
              </a:ext>
            </a:extLst>
          </p:cNvPr>
          <p:cNvSpPr>
            <a:spLocks noGrp="1"/>
          </p:cNvSpPr>
          <p:nvPr>
            <p:ph type="sldNum" sz="quarter" idx="12"/>
          </p:nvPr>
        </p:nvSpPr>
        <p:spPr/>
        <p:txBody>
          <a:bodyPr/>
          <a:lstStyle/>
          <a:p>
            <a:fld id="{B2EB7B1D-155F-DE45-A4D9-3453DB08EE0D}" type="slidenum">
              <a:rPr lang="en-GB"/>
              <a:pPr/>
              <a:t>54</a:t>
            </a:fld>
            <a:endParaRPr lang="en-GB"/>
          </a:p>
        </p:txBody>
      </p:sp>
    </p:spTree>
    <p:extLst>
      <p:ext uri="{BB962C8B-B14F-4D97-AF65-F5344CB8AC3E}">
        <p14:creationId xmlns:p14="http://schemas.microsoft.com/office/powerpoint/2010/main" val="2566648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5668-0A4A-B092-2B68-A3708332A60D}"/>
              </a:ext>
            </a:extLst>
          </p:cNvPr>
          <p:cNvSpPr>
            <a:spLocks noGrp="1"/>
          </p:cNvSpPr>
          <p:nvPr>
            <p:ph type="title"/>
          </p:nvPr>
        </p:nvSpPr>
        <p:spPr/>
        <p:txBody>
          <a:bodyPr/>
          <a:lstStyle/>
          <a:p>
            <a:r>
              <a:rPr lang="en-US"/>
              <a:t>Concordance reading strategies</a:t>
            </a:r>
          </a:p>
        </p:txBody>
      </p:sp>
      <p:sp>
        <p:nvSpPr>
          <p:cNvPr id="4" name="Footer Placeholder 3">
            <a:extLst>
              <a:ext uri="{FF2B5EF4-FFF2-40B4-BE49-F238E27FC236}">
                <a16:creationId xmlns:a16="http://schemas.microsoft.com/office/drawing/2014/main" id="{FC3294D2-CC70-4C4C-1857-6947784925F4}"/>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D9EA951-463D-1BCA-36F4-7306380B377C}"/>
              </a:ext>
            </a:extLst>
          </p:cNvPr>
          <p:cNvSpPr>
            <a:spLocks noGrp="1"/>
          </p:cNvSpPr>
          <p:nvPr>
            <p:ph type="sldNum" sz="quarter" idx="12"/>
          </p:nvPr>
        </p:nvSpPr>
        <p:spPr/>
        <p:txBody>
          <a:bodyPr/>
          <a:lstStyle/>
          <a:p>
            <a:fld id="{B2EB7B1D-155F-DE45-A4D9-3453DB08EE0D}" type="slidenum">
              <a:rPr lang="en-GB"/>
              <a:pPr/>
              <a:t>55</a:t>
            </a:fld>
            <a:endParaRPr lang="en-GB"/>
          </a:p>
        </p:txBody>
      </p:sp>
      <p:grpSp>
        <p:nvGrpSpPr>
          <p:cNvPr id="158" name="Group 157">
            <a:extLst>
              <a:ext uri="{FF2B5EF4-FFF2-40B4-BE49-F238E27FC236}">
                <a16:creationId xmlns:a16="http://schemas.microsoft.com/office/drawing/2014/main" id="{85D4AA58-C910-EADB-54EA-0D04FB7BE9C3}"/>
              </a:ext>
            </a:extLst>
          </p:cNvPr>
          <p:cNvGrpSpPr/>
          <p:nvPr/>
        </p:nvGrpSpPr>
        <p:grpSpPr>
          <a:xfrm>
            <a:off x="4342366" y="1357166"/>
            <a:ext cx="3507268" cy="1972838"/>
            <a:chOff x="4288971" y="1456994"/>
            <a:chExt cx="3614057" cy="2032907"/>
          </a:xfrm>
        </p:grpSpPr>
        <p:pic>
          <p:nvPicPr>
            <p:cNvPr id="7" name="Picture 6" descr="A black screen with a white border&#10;&#10;Description automatically generated">
              <a:extLst>
                <a:ext uri="{FF2B5EF4-FFF2-40B4-BE49-F238E27FC236}">
                  <a16:creationId xmlns:a16="http://schemas.microsoft.com/office/drawing/2014/main" id="{E52573CC-8039-0A28-8217-2AD778E7CB23}"/>
                </a:ext>
              </a:extLst>
            </p:cNvPr>
            <p:cNvPicPr>
              <a:picLocks noChangeAspect="1"/>
            </p:cNvPicPr>
            <p:nvPr/>
          </p:nvPicPr>
          <p:blipFill>
            <a:blip r:embed="rId2"/>
            <a:stretch>
              <a:fillRect/>
            </a:stretch>
          </p:blipFill>
          <p:spPr>
            <a:xfrm>
              <a:off x="4288971" y="1456994"/>
              <a:ext cx="3614057" cy="2032907"/>
            </a:xfrm>
            <a:prstGeom prst="rect">
              <a:avLst/>
            </a:prstGeom>
          </p:spPr>
        </p:pic>
        <p:grpSp>
          <p:nvGrpSpPr>
            <p:cNvPr id="8" name="Group 7">
              <a:extLst>
                <a:ext uri="{FF2B5EF4-FFF2-40B4-BE49-F238E27FC236}">
                  <a16:creationId xmlns:a16="http://schemas.microsoft.com/office/drawing/2014/main" id="{9AAE74FF-B1FC-9D46-05E4-D20015D8B614}"/>
                </a:ext>
              </a:extLst>
            </p:cNvPr>
            <p:cNvGrpSpPr/>
            <p:nvPr/>
          </p:nvGrpSpPr>
          <p:grpSpPr>
            <a:xfrm>
              <a:off x="4648200" y="1644755"/>
              <a:ext cx="2895600" cy="75692"/>
              <a:chOff x="4639673" y="1649035"/>
              <a:chExt cx="2895600" cy="75692"/>
            </a:xfrm>
          </p:grpSpPr>
          <p:cxnSp>
            <p:nvCxnSpPr>
              <p:cNvPr id="45" name="Straight Connector 44">
                <a:extLst>
                  <a:ext uri="{FF2B5EF4-FFF2-40B4-BE49-F238E27FC236}">
                    <a16:creationId xmlns:a16="http://schemas.microsoft.com/office/drawing/2014/main" id="{5F5EE69B-2ED2-2C91-8E56-7DE573C926D5}"/>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B7FAF3-F93F-5F31-F16D-CF04586138AB}"/>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9756296-3789-8B62-FAEF-7D5D86086246}"/>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A425426A-DA95-6031-3B86-5C3BDE2176EA}"/>
                </a:ext>
              </a:extLst>
            </p:cNvPr>
            <p:cNvGrpSpPr/>
            <p:nvPr/>
          </p:nvGrpSpPr>
          <p:grpSpPr>
            <a:xfrm>
              <a:off x="4648200" y="1801235"/>
              <a:ext cx="2895600" cy="75692"/>
              <a:chOff x="4639673" y="1649035"/>
              <a:chExt cx="2895600" cy="75692"/>
            </a:xfrm>
            <a:solidFill>
              <a:srgbClr val="CC0066"/>
            </a:solidFill>
          </p:grpSpPr>
          <p:cxnSp>
            <p:nvCxnSpPr>
              <p:cNvPr id="42" name="Straight Connector 41">
                <a:extLst>
                  <a:ext uri="{FF2B5EF4-FFF2-40B4-BE49-F238E27FC236}">
                    <a16:creationId xmlns:a16="http://schemas.microsoft.com/office/drawing/2014/main" id="{EEAFDA48-58D5-664B-69D7-C5133AA09D0B}"/>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906A13-E8C2-BE53-E75F-7331A2ED806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F119197-BCF0-F877-5817-DB814B61EEA1}"/>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90FA8AC1-55B9-1751-EC5D-64EE39DA617D}"/>
                </a:ext>
              </a:extLst>
            </p:cNvPr>
            <p:cNvGrpSpPr/>
            <p:nvPr/>
          </p:nvGrpSpPr>
          <p:grpSpPr>
            <a:xfrm>
              <a:off x="4648200" y="1957715"/>
              <a:ext cx="2895600" cy="75692"/>
              <a:chOff x="4639673" y="1649035"/>
              <a:chExt cx="2895600" cy="75692"/>
            </a:xfrm>
            <a:solidFill>
              <a:srgbClr val="FF3399"/>
            </a:solidFill>
          </p:grpSpPr>
          <p:cxnSp>
            <p:nvCxnSpPr>
              <p:cNvPr id="39" name="Straight Connector 38">
                <a:extLst>
                  <a:ext uri="{FF2B5EF4-FFF2-40B4-BE49-F238E27FC236}">
                    <a16:creationId xmlns:a16="http://schemas.microsoft.com/office/drawing/2014/main" id="{0EC68779-51C8-EB9E-5CA8-9C04DE86C732}"/>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554EBD-30EF-2CB0-006C-7056B77AED45}"/>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A16DDC3-E861-469C-83FC-2B53C4446DA7}"/>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CFF62D13-D868-499B-576D-9FB071D06AB8}"/>
                </a:ext>
              </a:extLst>
            </p:cNvPr>
            <p:cNvGrpSpPr/>
            <p:nvPr/>
          </p:nvGrpSpPr>
          <p:grpSpPr>
            <a:xfrm>
              <a:off x="4648200" y="2114195"/>
              <a:ext cx="2895600" cy="75692"/>
              <a:chOff x="4639673" y="1649035"/>
              <a:chExt cx="2895600" cy="75692"/>
            </a:xfrm>
            <a:solidFill>
              <a:srgbClr val="FF33CC"/>
            </a:solidFill>
          </p:grpSpPr>
          <p:cxnSp>
            <p:nvCxnSpPr>
              <p:cNvPr id="36" name="Straight Connector 35">
                <a:extLst>
                  <a:ext uri="{FF2B5EF4-FFF2-40B4-BE49-F238E27FC236}">
                    <a16:creationId xmlns:a16="http://schemas.microsoft.com/office/drawing/2014/main" id="{3ED2E783-F0FD-660B-D71C-0CC49BDD9F81}"/>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5775C35-D802-D6CF-8638-D0DBF8BF015A}"/>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E3C12E5-71F3-978E-42D0-58B281F8905A}"/>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532B663A-AF4C-317E-4E26-CD1D08C23CD2}"/>
                </a:ext>
              </a:extLst>
            </p:cNvPr>
            <p:cNvGrpSpPr/>
            <p:nvPr/>
          </p:nvGrpSpPr>
          <p:grpSpPr>
            <a:xfrm>
              <a:off x="4648200" y="2270675"/>
              <a:ext cx="2895600" cy="75692"/>
              <a:chOff x="4639673" y="1649035"/>
              <a:chExt cx="2895600" cy="75692"/>
            </a:xfrm>
            <a:solidFill>
              <a:srgbClr val="FBD4DC"/>
            </a:solidFill>
          </p:grpSpPr>
          <p:cxnSp>
            <p:nvCxnSpPr>
              <p:cNvPr id="33" name="Straight Connector 32">
                <a:extLst>
                  <a:ext uri="{FF2B5EF4-FFF2-40B4-BE49-F238E27FC236}">
                    <a16:creationId xmlns:a16="http://schemas.microsoft.com/office/drawing/2014/main" id="{A97620EF-396F-655F-B9F4-44CFCC7FF80D}"/>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4154D4-7D52-0352-78C4-62B2BFD6DC1D}"/>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1577A09-248B-43CC-6249-6C2ED3BF7C5E}"/>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52D54101-CB28-D24E-1C12-674A77207E92}"/>
                </a:ext>
              </a:extLst>
            </p:cNvPr>
            <p:cNvGrpSpPr/>
            <p:nvPr/>
          </p:nvGrpSpPr>
          <p:grpSpPr>
            <a:xfrm>
              <a:off x="4648200" y="2427155"/>
              <a:ext cx="2895600" cy="75692"/>
              <a:chOff x="4639673" y="1649035"/>
              <a:chExt cx="2895600" cy="75692"/>
            </a:xfrm>
            <a:solidFill>
              <a:schemeClr val="accent2">
                <a:lumMod val="50000"/>
              </a:schemeClr>
            </a:solidFill>
          </p:grpSpPr>
          <p:cxnSp>
            <p:nvCxnSpPr>
              <p:cNvPr id="30" name="Straight Connector 29">
                <a:extLst>
                  <a:ext uri="{FF2B5EF4-FFF2-40B4-BE49-F238E27FC236}">
                    <a16:creationId xmlns:a16="http://schemas.microsoft.com/office/drawing/2014/main" id="{56EA5091-049A-7502-5FB0-D08E93CEC903}"/>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C1877F-383E-BA24-4364-17046117A314}"/>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8CE0190B-F6EB-B4B3-1ED4-BE8DF627115D}"/>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7F22FA28-7E99-5D98-FAA9-86BCBC2F78D9}"/>
                </a:ext>
              </a:extLst>
            </p:cNvPr>
            <p:cNvGrpSpPr/>
            <p:nvPr/>
          </p:nvGrpSpPr>
          <p:grpSpPr>
            <a:xfrm>
              <a:off x="4648200" y="2583635"/>
              <a:ext cx="2895600" cy="75692"/>
              <a:chOff x="4639673" y="1649035"/>
              <a:chExt cx="2895600" cy="75692"/>
            </a:xfrm>
            <a:solidFill>
              <a:srgbClr val="FFCCFF"/>
            </a:solidFill>
          </p:grpSpPr>
          <p:cxnSp>
            <p:nvCxnSpPr>
              <p:cNvPr id="27" name="Straight Connector 26">
                <a:extLst>
                  <a:ext uri="{FF2B5EF4-FFF2-40B4-BE49-F238E27FC236}">
                    <a16:creationId xmlns:a16="http://schemas.microsoft.com/office/drawing/2014/main" id="{1408CEBA-DFA6-C29B-BEC9-B34EE87F0AAA}"/>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CC6D7-A79A-BE22-12C9-92D5083215D9}"/>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DAA8166-40A9-40BB-56E3-9BEB82AEBD52}"/>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4E6EC1C8-E3C2-37B1-D05F-34F040F8AE94}"/>
                </a:ext>
              </a:extLst>
            </p:cNvPr>
            <p:cNvGrpSpPr/>
            <p:nvPr/>
          </p:nvGrpSpPr>
          <p:grpSpPr>
            <a:xfrm>
              <a:off x="4648200" y="2740115"/>
              <a:ext cx="2895600" cy="75692"/>
              <a:chOff x="4639673" y="1649035"/>
              <a:chExt cx="2895600" cy="75692"/>
            </a:xfrm>
            <a:solidFill>
              <a:schemeClr val="accent2">
                <a:lumMod val="25000"/>
              </a:schemeClr>
            </a:solidFill>
          </p:grpSpPr>
          <p:cxnSp>
            <p:nvCxnSpPr>
              <p:cNvPr id="24" name="Straight Connector 23">
                <a:extLst>
                  <a:ext uri="{FF2B5EF4-FFF2-40B4-BE49-F238E27FC236}">
                    <a16:creationId xmlns:a16="http://schemas.microsoft.com/office/drawing/2014/main" id="{52980FDD-60D6-E5D9-20F6-3A411A46C56E}"/>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38F75-C097-291F-A73F-2F717EFDAA6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62E9A0F-BC3F-20C9-47CB-E2AA5D71D082}"/>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4ABB6550-0953-6A08-F79A-EA15D4F60E9E}"/>
                </a:ext>
              </a:extLst>
            </p:cNvPr>
            <p:cNvGrpSpPr/>
            <p:nvPr/>
          </p:nvGrpSpPr>
          <p:grpSpPr>
            <a:xfrm>
              <a:off x="4648200" y="2896595"/>
              <a:ext cx="2895600" cy="75692"/>
              <a:chOff x="4639673" y="1649035"/>
              <a:chExt cx="2895600" cy="75692"/>
            </a:xfrm>
            <a:solidFill>
              <a:srgbClr val="FF99CC"/>
            </a:solidFill>
          </p:grpSpPr>
          <p:cxnSp>
            <p:nvCxnSpPr>
              <p:cNvPr id="21" name="Straight Connector 20">
                <a:extLst>
                  <a:ext uri="{FF2B5EF4-FFF2-40B4-BE49-F238E27FC236}">
                    <a16:creationId xmlns:a16="http://schemas.microsoft.com/office/drawing/2014/main" id="{C4ED8FB2-D317-60C3-7390-EE780E06AA7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32D1E-543B-280A-CE8E-1039A7CCFB19}"/>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723D78-D334-EB14-C5B2-4D5D99C80DCA}"/>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B646B32F-4B93-1A0C-3591-81DC70AEC0C3}"/>
                </a:ext>
              </a:extLst>
            </p:cNvPr>
            <p:cNvGrpSpPr/>
            <p:nvPr/>
          </p:nvGrpSpPr>
          <p:grpSpPr>
            <a:xfrm>
              <a:off x="4648200" y="3053079"/>
              <a:ext cx="2895600" cy="75692"/>
              <a:chOff x="4639673" y="1649035"/>
              <a:chExt cx="2895600" cy="75692"/>
            </a:xfrm>
            <a:solidFill>
              <a:schemeClr val="accent2">
                <a:lumMod val="90000"/>
              </a:schemeClr>
            </a:solidFill>
          </p:grpSpPr>
          <p:cxnSp>
            <p:nvCxnSpPr>
              <p:cNvPr id="18" name="Straight Connector 17">
                <a:extLst>
                  <a:ext uri="{FF2B5EF4-FFF2-40B4-BE49-F238E27FC236}">
                    <a16:creationId xmlns:a16="http://schemas.microsoft.com/office/drawing/2014/main" id="{AB403146-B342-3019-AD1F-B69034B7A835}"/>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BDC38F-D3F4-2B47-DDAA-F87ABF5C8120}"/>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3BAA6E0-B6DC-4A57-61B9-48456B96FE3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71" name="Group 170">
            <a:extLst>
              <a:ext uri="{FF2B5EF4-FFF2-40B4-BE49-F238E27FC236}">
                <a16:creationId xmlns:a16="http://schemas.microsoft.com/office/drawing/2014/main" id="{353E575E-F0C0-F732-7E28-C267BD6290EA}"/>
              </a:ext>
            </a:extLst>
          </p:cNvPr>
          <p:cNvGrpSpPr/>
          <p:nvPr/>
        </p:nvGrpSpPr>
        <p:grpSpPr>
          <a:xfrm>
            <a:off x="4251725" y="3330006"/>
            <a:ext cx="3691940" cy="3134722"/>
            <a:chOff x="4251725" y="3330006"/>
            <a:chExt cx="3691940" cy="3134722"/>
          </a:xfrm>
        </p:grpSpPr>
        <p:sp>
          <p:nvSpPr>
            <p:cNvPr id="79" name="Rounded Rectangle 17">
              <a:extLst>
                <a:ext uri="{FF2B5EF4-FFF2-40B4-BE49-F238E27FC236}">
                  <a16:creationId xmlns:a16="http://schemas.microsoft.com/office/drawing/2014/main" id="{A1A8BC1E-B5A9-111A-D22E-9972EA8AC09A}"/>
                </a:ext>
              </a:extLst>
            </p:cNvPr>
            <p:cNvSpPr/>
            <p:nvPr/>
          </p:nvSpPr>
          <p:spPr>
            <a:xfrm>
              <a:off x="4251725" y="5440084"/>
              <a:ext cx="3691940" cy="1024644"/>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Ordering</a:t>
              </a:r>
            </a:p>
            <a:p>
              <a:pPr algn="ctr"/>
              <a:r>
                <a:rPr lang="en-US" sz="3200" dirty="0">
                  <a:solidFill>
                    <a:schemeClr val="accent1">
                      <a:lumMod val="50000"/>
                    </a:schemeClr>
                  </a:solidFill>
                  <a:latin typeface="FAUSans Office" panose="020B0504010101010104" pitchFamily="34" charset="77"/>
                  <a:cs typeface="FAUSans Office" panose="020B0504010101010104" pitchFamily="34" charset="77"/>
                </a:rPr>
                <a:t>Sorting</a:t>
              </a:r>
              <a:r>
                <a:rPr lang="en-US" sz="3200" dirty="0">
                  <a:solidFill>
                    <a:schemeClr val="tx1"/>
                  </a:solidFill>
                  <a:latin typeface="FAUSans Office" panose="020B0504010101010104" pitchFamily="34" charset="77"/>
                  <a:cs typeface="FAUSans Office" panose="020B0504010101010104" pitchFamily="34" charset="77"/>
                </a:rPr>
                <a:t> / </a:t>
              </a:r>
              <a:r>
                <a:rPr lang="en-US" sz="3200" dirty="0">
                  <a:solidFill>
                    <a:schemeClr val="accent1">
                      <a:lumMod val="50000"/>
                    </a:schemeClr>
                  </a:solidFill>
                  <a:latin typeface="FAUSans Office" panose="020B0504010101010104" pitchFamily="34" charset="77"/>
                  <a:cs typeface="FAUSans Office" panose="020B0504010101010104" pitchFamily="34" charset="77"/>
                </a:rPr>
                <a:t>Ranking</a:t>
              </a:r>
              <a:endParaRPr lang="en-US" sz="3200" dirty="0">
                <a:solidFill>
                  <a:schemeClr val="tx1"/>
                </a:solidFill>
                <a:latin typeface="FAUSans Office" panose="020B0504010101010104" pitchFamily="34" charset="77"/>
                <a:cs typeface="FAUSans Office" panose="020B0504010101010104" pitchFamily="34" charset="77"/>
              </a:endParaRPr>
            </a:p>
          </p:txBody>
        </p:sp>
        <p:grpSp>
          <p:nvGrpSpPr>
            <p:cNvPr id="169" name="Group 168">
              <a:extLst>
                <a:ext uri="{FF2B5EF4-FFF2-40B4-BE49-F238E27FC236}">
                  <a16:creationId xmlns:a16="http://schemas.microsoft.com/office/drawing/2014/main" id="{824D4138-7939-E13B-C087-BBB4F4031C3A}"/>
                </a:ext>
              </a:extLst>
            </p:cNvPr>
            <p:cNvGrpSpPr/>
            <p:nvPr/>
          </p:nvGrpSpPr>
          <p:grpSpPr>
            <a:xfrm>
              <a:off x="4342366" y="3330006"/>
              <a:ext cx="3507268" cy="2170825"/>
              <a:chOff x="4342366" y="3330006"/>
              <a:chExt cx="3507268" cy="2170825"/>
            </a:xfrm>
          </p:grpSpPr>
          <p:grpSp>
            <p:nvGrpSpPr>
              <p:cNvPr id="161" name="Group 160">
                <a:extLst>
                  <a:ext uri="{FF2B5EF4-FFF2-40B4-BE49-F238E27FC236}">
                    <a16:creationId xmlns:a16="http://schemas.microsoft.com/office/drawing/2014/main" id="{4149A408-F433-70C0-311D-EB0A5D8DACB7}"/>
                  </a:ext>
                </a:extLst>
              </p:cNvPr>
              <p:cNvGrpSpPr/>
              <p:nvPr/>
            </p:nvGrpSpPr>
            <p:grpSpPr>
              <a:xfrm>
                <a:off x="4342366" y="3527993"/>
                <a:ext cx="3507268" cy="1972838"/>
                <a:chOff x="4290153" y="3748625"/>
                <a:chExt cx="3614057" cy="2032907"/>
              </a:xfrm>
            </p:grpSpPr>
            <p:pic>
              <p:nvPicPr>
                <p:cNvPr id="78" name="Picture 77" descr="A black screen with a white border&#10;&#10;Description automatically generated">
                  <a:extLst>
                    <a:ext uri="{FF2B5EF4-FFF2-40B4-BE49-F238E27FC236}">
                      <a16:creationId xmlns:a16="http://schemas.microsoft.com/office/drawing/2014/main" id="{277ADD2D-BCA5-076B-CF11-EC8C91B18B99}"/>
                    </a:ext>
                  </a:extLst>
                </p:cNvPr>
                <p:cNvPicPr>
                  <a:picLocks noChangeAspect="1"/>
                </p:cNvPicPr>
                <p:nvPr/>
              </p:nvPicPr>
              <p:blipFill>
                <a:blip r:embed="rId2"/>
                <a:stretch>
                  <a:fillRect/>
                </a:stretch>
              </p:blipFill>
              <p:spPr>
                <a:xfrm>
                  <a:off x="4290153" y="3748625"/>
                  <a:ext cx="3614057" cy="2032907"/>
                </a:xfrm>
                <a:prstGeom prst="rect">
                  <a:avLst/>
                </a:prstGeom>
              </p:spPr>
            </p:pic>
            <p:grpSp>
              <p:nvGrpSpPr>
                <p:cNvPr id="80" name="Group 79">
                  <a:extLst>
                    <a:ext uri="{FF2B5EF4-FFF2-40B4-BE49-F238E27FC236}">
                      <a16:creationId xmlns:a16="http://schemas.microsoft.com/office/drawing/2014/main" id="{79761DF0-6FDE-E0F8-1A28-5E2EFBCCC87E}"/>
                    </a:ext>
                  </a:extLst>
                </p:cNvPr>
                <p:cNvGrpSpPr/>
                <p:nvPr/>
              </p:nvGrpSpPr>
              <p:grpSpPr>
                <a:xfrm>
                  <a:off x="4647600" y="3941823"/>
                  <a:ext cx="2895600" cy="75692"/>
                  <a:chOff x="4639673" y="1649035"/>
                  <a:chExt cx="2895600" cy="75692"/>
                </a:xfrm>
                <a:solidFill>
                  <a:schemeClr val="accent2">
                    <a:lumMod val="25000"/>
                  </a:schemeClr>
                </a:solidFill>
              </p:grpSpPr>
              <p:cxnSp>
                <p:nvCxnSpPr>
                  <p:cNvPr id="118" name="Straight Connector 117">
                    <a:extLst>
                      <a:ext uri="{FF2B5EF4-FFF2-40B4-BE49-F238E27FC236}">
                        <a16:creationId xmlns:a16="http://schemas.microsoft.com/office/drawing/2014/main" id="{C05281D4-960D-59ED-BA44-CC543D8EE161}"/>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0E30A5E-C5C9-30E2-6603-041569AD0CDE}"/>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5B3552C6-A906-0975-B3D6-02A3F34C51E0}"/>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1" name="Group 80">
                  <a:extLst>
                    <a:ext uri="{FF2B5EF4-FFF2-40B4-BE49-F238E27FC236}">
                      <a16:creationId xmlns:a16="http://schemas.microsoft.com/office/drawing/2014/main" id="{B7DDC966-D926-FE09-3936-72F08F9CD6E0}"/>
                    </a:ext>
                  </a:extLst>
                </p:cNvPr>
                <p:cNvGrpSpPr/>
                <p:nvPr/>
              </p:nvGrpSpPr>
              <p:grpSpPr>
                <a:xfrm>
                  <a:off x="4647600" y="4096022"/>
                  <a:ext cx="2895600" cy="75692"/>
                  <a:chOff x="4639673" y="1649035"/>
                  <a:chExt cx="2895600" cy="75692"/>
                </a:xfrm>
                <a:solidFill>
                  <a:schemeClr val="accent2">
                    <a:lumMod val="50000"/>
                  </a:schemeClr>
                </a:solidFill>
              </p:grpSpPr>
              <p:cxnSp>
                <p:nvCxnSpPr>
                  <p:cNvPr id="115" name="Straight Connector 114">
                    <a:extLst>
                      <a:ext uri="{FF2B5EF4-FFF2-40B4-BE49-F238E27FC236}">
                        <a16:creationId xmlns:a16="http://schemas.microsoft.com/office/drawing/2014/main" id="{90E7B30F-0D51-6035-2604-3B2D4C56FD37}"/>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933F6E3-27A8-B381-8E74-1D364A60B4E9}"/>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27842D9B-B7E2-2B5E-E66F-D12AB4120FB6}"/>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2" name="Group 81">
                  <a:extLst>
                    <a:ext uri="{FF2B5EF4-FFF2-40B4-BE49-F238E27FC236}">
                      <a16:creationId xmlns:a16="http://schemas.microsoft.com/office/drawing/2014/main" id="{B440AA3A-077E-3875-97A9-21D227FF06E0}"/>
                    </a:ext>
                  </a:extLst>
                </p:cNvPr>
                <p:cNvGrpSpPr/>
                <p:nvPr/>
              </p:nvGrpSpPr>
              <p:grpSpPr>
                <a:xfrm>
                  <a:off x="4647600" y="4250221"/>
                  <a:ext cx="2895600" cy="75692"/>
                  <a:chOff x="4639673" y="1649035"/>
                  <a:chExt cx="2895600" cy="75692"/>
                </a:xfrm>
                <a:solidFill>
                  <a:srgbClr val="CC0066"/>
                </a:solidFill>
              </p:grpSpPr>
              <p:cxnSp>
                <p:nvCxnSpPr>
                  <p:cNvPr id="112" name="Straight Connector 111">
                    <a:extLst>
                      <a:ext uri="{FF2B5EF4-FFF2-40B4-BE49-F238E27FC236}">
                        <a16:creationId xmlns:a16="http://schemas.microsoft.com/office/drawing/2014/main" id="{C6E9675F-CD10-6590-E01E-670E1A098C8F}"/>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4F1CFD2-C6D2-B861-920C-F8C08EDF2296}"/>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04CF65F5-BFF5-01AB-F619-1056AA48F123}"/>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3" name="Group 82">
                  <a:extLst>
                    <a:ext uri="{FF2B5EF4-FFF2-40B4-BE49-F238E27FC236}">
                      <a16:creationId xmlns:a16="http://schemas.microsoft.com/office/drawing/2014/main" id="{D57C1B53-994F-F4BC-3090-00BA00B1FE8F}"/>
                    </a:ext>
                  </a:extLst>
                </p:cNvPr>
                <p:cNvGrpSpPr/>
                <p:nvPr/>
              </p:nvGrpSpPr>
              <p:grpSpPr>
                <a:xfrm>
                  <a:off x="4647600" y="4404420"/>
                  <a:ext cx="2895600" cy="75692"/>
                  <a:chOff x="4639673" y="1649035"/>
                  <a:chExt cx="2895600" cy="75692"/>
                </a:xfrm>
                <a:solidFill>
                  <a:srgbClr val="FF3399"/>
                </a:solidFill>
              </p:grpSpPr>
              <p:cxnSp>
                <p:nvCxnSpPr>
                  <p:cNvPr id="109" name="Straight Connector 108">
                    <a:extLst>
                      <a:ext uri="{FF2B5EF4-FFF2-40B4-BE49-F238E27FC236}">
                        <a16:creationId xmlns:a16="http://schemas.microsoft.com/office/drawing/2014/main" id="{11EFE93B-E8CE-2599-0F9A-811CA5AEBF99}"/>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E9AD625-E4CC-4084-4C69-A358CB460DAE}"/>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F36935B3-C050-57FA-F579-A9ABB339345D}"/>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94B87D98-3915-3569-C7CE-23541C3F0A36}"/>
                    </a:ext>
                  </a:extLst>
                </p:cNvPr>
                <p:cNvGrpSpPr/>
                <p:nvPr/>
              </p:nvGrpSpPr>
              <p:grpSpPr>
                <a:xfrm>
                  <a:off x="4647600" y="4558619"/>
                  <a:ext cx="2895600" cy="75692"/>
                  <a:chOff x="4639673" y="1649035"/>
                  <a:chExt cx="2895600" cy="75692"/>
                </a:xfrm>
                <a:solidFill>
                  <a:srgbClr val="FF33CC"/>
                </a:solidFill>
              </p:grpSpPr>
              <p:cxnSp>
                <p:nvCxnSpPr>
                  <p:cNvPr id="106" name="Straight Connector 105">
                    <a:extLst>
                      <a:ext uri="{FF2B5EF4-FFF2-40B4-BE49-F238E27FC236}">
                        <a16:creationId xmlns:a16="http://schemas.microsoft.com/office/drawing/2014/main" id="{21484231-ED56-A582-2F08-D189BD484B5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7B144F-F4F3-8982-03F6-4D26EEF08F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BAEFA5BD-C370-ABA1-7898-DF81901CF107}"/>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4FA0E297-C555-265A-2576-85C535EA6E49}"/>
                    </a:ext>
                  </a:extLst>
                </p:cNvPr>
                <p:cNvGrpSpPr/>
                <p:nvPr/>
              </p:nvGrpSpPr>
              <p:grpSpPr>
                <a:xfrm>
                  <a:off x="4647600" y="4712818"/>
                  <a:ext cx="2895600" cy="75692"/>
                  <a:chOff x="4639673" y="1649035"/>
                  <a:chExt cx="2895600" cy="75692"/>
                </a:xfrm>
                <a:solidFill>
                  <a:srgbClr val="FF99CC"/>
                </a:solidFill>
              </p:grpSpPr>
              <p:cxnSp>
                <p:nvCxnSpPr>
                  <p:cNvPr id="103" name="Straight Connector 102">
                    <a:extLst>
                      <a:ext uri="{FF2B5EF4-FFF2-40B4-BE49-F238E27FC236}">
                        <a16:creationId xmlns:a16="http://schemas.microsoft.com/office/drawing/2014/main" id="{F751146F-AE0D-10EC-285E-CCE7D4AA7B8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B25B595-3730-37D5-E286-229BCD18AC9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62BF487-79AA-9D54-106A-75BD723092B4}"/>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6" name="Group 85">
                  <a:extLst>
                    <a:ext uri="{FF2B5EF4-FFF2-40B4-BE49-F238E27FC236}">
                      <a16:creationId xmlns:a16="http://schemas.microsoft.com/office/drawing/2014/main" id="{4FAE5EC0-E9FB-7E08-75C6-C174E614C5ED}"/>
                    </a:ext>
                  </a:extLst>
                </p:cNvPr>
                <p:cNvGrpSpPr/>
                <p:nvPr/>
              </p:nvGrpSpPr>
              <p:grpSpPr>
                <a:xfrm>
                  <a:off x="4647600" y="4867017"/>
                  <a:ext cx="2895600" cy="75692"/>
                  <a:chOff x="4639673" y="1649035"/>
                  <a:chExt cx="2895600" cy="75692"/>
                </a:xfrm>
                <a:solidFill>
                  <a:schemeClr val="accent2">
                    <a:lumMod val="90000"/>
                  </a:schemeClr>
                </a:solidFill>
              </p:grpSpPr>
              <p:cxnSp>
                <p:nvCxnSpPr>
                  <p:cNvPr id="100" name="Straight Connector 99">
                    <a:extLst>
                      <a:ext uri="{FF2B5EF4-FFF2-40B4-BE49-F238E27FC236}">
                        <a16:creationId xmlns:a16="http://schemas.microsoft.com/office/drawing/2014/main" id="{27F22ACD-89C2-91FE-45A7-1C4BD0C161E6}"/>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F66AF77-3F76-906D-C13A-17F0104DAAB6}"/>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BBF81EDB-632A-0BD1-0917-4B2611D032A9}"/>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7" name="Group 86">
                  <a:extLst>
                    <a:ext uri="{FF2B5EF4-FFF2-40B4-BE49-F238E27FC236}">
                      <a16:creationId xmlns:a16="http://schemas.microsoft.com/office/drawing/2014/main" id="{5D753F26-92CE-062D-43A6-084141DEE9FE}"/>
                    </a:ext>
                  </a:extLst>
                </p:cNvPr>
                <p:cNvGrpSpPr/>
                <p:nvPr/>
              </p:nvGrpSpPr>
              <p:grpSpPr>
                <a:xfrm>
                  <a:off x="4647600" y="5021216"/>
                  <a:ext cx="2895600" cy="75692"/>
                  <a:chOff x="4639673" y="1649035"/>
                  <a:chExt cx="2895600" cy="75692"/>
                </a:xfrm>
              </p:grpSpPr>
              <p:cxnSp>
                <p:nvCxnSpPr>
                  <p:cNvPr id="97" name="Straight Connector 96">
                    <a:extLst>
                      <a:ext uri="{FF2B5EF4-FFF2-40B4-BE49-F238E27FC236}">
                        <a16:creationId xmlns:a16="http://schemas.microsoft.com/office/drawing/2014/main" id="{84707819-9568-B38F-4E03-25EB86486789}"/>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C242460-D261-CEF1-BEC4-77990CF62DFC}"/>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6C34810-3B9D-7715-928B-BB906CA65C13}"/>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EA79B25B-611E-0511-4E87-363C6A48F5AB}"/>
                    </a:ext>
                  </a:extLst>
                </p:cNvPr>
                <p:cNvGrpSpPr/>
                <p:nvPr/>
              </p:nvGrpSpPr>
              <p:grpSpPr>
                <a:xfrm>
                  <a:off x="4647600" y="5175415"/>
                  <a:ext cx="2895600" cy="75692"/>
                  <a:chOff x="4639673" y="1649035"/>
                  <a:chExt cx="2895600" cy="75692"/>
                </a:xfrm>
                <a:solidFill>
                  <a:srgbClr val="FBD4DC"/>
                </a:solidFill>
              </p:grpSpPr>
              <p:cxnSp>
                <p:nvCxnSpPr>
                  <p:cNvPr id="94" name="Straight Connector 93">
                    <a:extLst>
                      <a:ext uri="{FF2B5EF4-FFF2-40B4-BE49-F238E27FC236}">
                        <a16:creationId xmlns:a16="http://schemas.microsoft.com/office/drawing/2014/main" id="{18B2D459-56E3-5D81-FDC2-E0FF3D818249}"/>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50ABBF4-3D04-71F5-CD4C-8752390C168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8EEDE1ED-7516-2782-A01C-C7CA7889175B}"/>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50E06847-B430-E440-1111-985A42F0A689}"/>
                    </a:ext>
                  </a:extLst>
                </p:cNvPr>
                <p:cNvGrpSpPr/>
                <p:nvPr/>
              </p:nvGrpSpPr>
              <p:grpSpPr>
                <a:xfrm>
                  <a:off x="4647600" y="5329615"/>
                  <a:ext cx="2895600" cy="75692"/>
                  <a:chOff x="4639673" y="1649035"/>
                  <a:chExt cx="2895600" cy="75692"/>
                </a:xfrm>
                <a:solidFill>
                  <a:srgbClr val="FFCCFF"/>
                </a:solidFill>
              </p:grpSpPr>
              <p:cxnSp>
                <p:nvCxnSpPr>
                  <p:cNvPr id="91" name="Straight Connector 90">
                    <a:extLst>
                      <a:ext uri="{FF2B5EF4-FFF2-40B4-BE49-F238E27FC236}">
                        <a16:creationId xmlns:a16="http://schemas.microsoft.com/office/drawing/2014/main" id="{0EA3C9F3-003A-8DEB-C9A7-980A2EAE5DE2}"/>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904368-65D6-6D1C-4F09-B864B1FC3491}"/>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F209E4F4-F563-7A46-6F77-89DFCBFD5372}"/>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90" name="Arrow: Right 123">
                <a:extLst>
                  <a:ext uri="{FF2B5EF4-FFF2-40B4-BE49-F238E27FC236}">
                    <a16:creationId xmlns:a16="http://schemas.microsoft.com/office/drawing/2014/main" id="{67A6A1CD-C5C9-7550-1B88-CD5D85C35EC4}"/>
                  </a:ext>
                </a:extLst>
              </p:cNvPr>
              <p:cNvSpPr/>
              <p:nvPr/>
            </p:nvSpPr>
            <p:spPr>
              <a:xfrm rot="5400000">
                <a:off x="5786777" y="3459220"/>
                <a:ext cx="601392" cy="342964"/>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172" name="Group 171">
            <a:extLst>
              <a:ext uri="{FF2B5EF4-FFF2-40B4-BE49-F238E27FC236}">
                <a16:creationId xmlns:a16="http://schemas.microsoft.com/office/drawing/2014/main" id="{ACB22EC4-05E8-BC84-2313-12C494DA1725}"/>
              </a:ext>
            </a:extLst>
          </p:cNvPr>
          <p:cNvGrpSpPr/>
          <p:nvPr/>
        </p:nvGrpSpPr>
        <p:grpSpPr>
          <a:xfrm>
            <a:off x="7737987" y="3380275"/>
            <a:ext cx="4454013" cy="3091271"/>
            <a:chOff x="7737987" y="3380275"/>
            <a:chExt cx="4454013" cy="3091271"/>
          </a:xfrm>
        </p:grpSpPr>
        <p:sp>
          <p:nvSpPr>
            <p:cNvPr id="123" name="Rounded Rectangle 17">
              <a:extLst>
                <a:ext uri="{FF2B5EF4-FFF2-40B4-BE49-F238E27FC236}">
                  <a16:creationId xmlns:a16="http://schemas.microsoft.com/office/drawing/2014/main" id="{8BC2A4EC-AC34-1749-C5F4-1A62CCAEE859}"/>
                </a:ext>
              </a:extLst>
            </p:cNvPr>
            <p:cNvSpPr/>
            <p:nvPr/>
          </p:nvSpPr>
          <p:spPr>
            <a:xfrm>
              <a:off x="7737987" y="5443817"/>
              <a:ext cx="4454013" cy="1027729"/>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Grouping</a:t>
              </a:r>
            </a:p>
            <a:p>
              <a:pPr algn="ctr"/>
              <a:r>
                <a:rPr lang="en-US" sz="3200" dirty="0">
                  <a:solidFill>
                    <a:schemeClr val="accent1">
                      <a:lumMod val="50000"/>
                    </a:schemeClr>
                  </a:solidFill>
                  <a:latin typeface="FAUSans Office" panose="020B0504010101010104" pitchFamily="34" charset="77"/>
                  <a:cs typeface="FAUSans Office" panose="020B0504010101010104" pitchFamily="34" charset="77"/>
                </a:rPr>
                <a:t>Partitioning</a:t>
              </a:r>
              <a:r>
                <a:rPr lang="en-US" sz="3200" dirty="0">
                  <a:solidFill>
                    <a:schemeClr val="tx1"/>
                  </a:solidFill>
                  <a:latin typeface="FAUSans Office" panose="020B0504010101010104" pitchFamily="34" charset="77"/>
                  <a:cs typeface="FAUSans Office" panose="020B0504010101010104" pitchFamily="34" charset="77"/>
                </a:rPr>
                <a:t>/</a:t>
              </a:r>
              <a:r>
                <a:rPr lang="en-US" sz="3200" dirty="0">
                  <a:solidFill>
                    <a:schemeClr val="accent1">
                      <a:lumMod val="50000"/>
                    </a:schemeClr>
                  </a:solidFill>
                  <a:latin typeface="FAUSans Office" panose="020B0504010101010104" pitchFamily="34" charset="77"/>
                  <a:cs typeface="FAUSans Office" panose="020B0504010101010104" pitchFamily="34" charset="77"/>
                </a:rPr>
                <a:t>Clustering</a:t>
              </a:r>
            </a:p>
          </p:txBody>
        </p:sp>
        <p:grpSp>
          <p:nvGrpSpPr>
            <p:cNvPr id="167" name="Group 166">
              <a:extLst>
                <a:ext uri="{FF2B5EF4-FFF2-40B4-BE49-F238E27FC236}">
                  <a16:creationId xmlns:a16="http://schemas.microsoft.com/office/drawing/2014/main" id="{E3ECC05C-426A-8BF3-2ACA-D24E5513AE88}"/>
                </a:ext>
              </a:extLst>
            </p:cNvPr>
            <p:cNvGrpSpPr/>
            <p:nvPr/>
          </p:nvGrpSpPr>
          <p:grpSpPr>
            <a:xfrm>
              <a:off x="8301653" y="3527993"/>
              <a:ext cx="3507268" cy="1972838"/>
              <a:chOff x="8301653" y="3527993"/>
              <a:chExt cx="3507268" cy="1972838"/>
            </a:xfrm>
          </p:grpSpPr>
          <p:pic>
            <p:nvPicPr>
              <p:cNvPr id="122" name="Picture 121" descr="A black screen with a white border&#10;&#10;Description automatically generated">
                <a:extLst>
                  <a:ext uri="{FF2B5EF4-FFF2-40B4-BE49-F238E27FC236}">
                    <a16:creationId xmlns:a16="http://schemas.microsoft.com/office/drawing/2014/main" id="{2DE7D40F-058D-97C8-C1FF-4B8E01C49E3C}"/>
                  </a:ext>
                </a:extLst>
              </p:cNvPr>
              <p:cNvPicPr>
                <a:picLocks noChangeAspect="1"/>
              </p:cNvPicPr>
              <p:nvPr/>
            </p:nvPicPr>
            <p:blipFill>
              <a:blip r:embed="rId2"/>
              <a:stretch>
                <a:fillRect/>
              </a:stretch>
            </p:blipFill>
            <p:spPr>
              <a:xfrm>
                <a:off x="8301653" y="3527993"/>
                <a:ext cx="3507268" cy="1972838"/>
              </a:xfrm>
              <a:prstGeom prst="rect">
                <a:avLst/>
              </a:prstGeom>
            </p:spPr>
          </p:pic>
          <p:grpSp>
            <p:nvGrpSpPr>
              <p:cNvPr id="125" name="Group 124">
                <a:extLst>
                  <a:ext uri="{FF2B5EF4-FFF2-40B4-BE49-F238E27FC236}">
                    <a16:creationId xmlns:a16="http://schemas.microsoft.com/office/drawing/2014/main" id="{28C0D834-2BA7-15E1-2232-B84DD04FCE09}"/>
                  </a:ext>
                </a:extLst>
              </p:cNvPr>
              <p:cNvGrpSpPr/>
              <p:nvPr/>
            </p:nvGrpSpPr>
            <p:grpSpPr>
              <a:xfrm>
                <a:off x="8666677" y="3705221"/>
                <a:ext cx="2810040" cy="73455"/>
                <a:chOff x="4639673" y="1649035"/>
                <a:chExt cx="2895600" cy="75692"/>
              </a:xfrm>
            </p:grpSpPr>
            <p:cxnSp>
              <p:nvCxnSpPr>
                <p:cNvPr id="154" name="Straight Connector 153">
                  <a:extLst>
                    <a:ext uri="{FF2B5EF4-FFF2-40B4-BE49-F238E27FC236}">
                      <a16:creationId xmlns:a16="http://schemas.microsoft.com/office/drawing/2014/main" id="{CC8DB0D7-6029-D3FB-3AA0-F6875CD8B34E}"/>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EFC1EF2-0308-7953-3B3C-ABD5BA43C38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E0EA4CD-023C-06BA-6B6E-22BB954D126F}"/>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52214EB2-E786-8389-028D-B72725FD171E}"/>
                  </a:ext>
                </a:extLst>
              </p:cNvPr>
              <p:cNvGrpSpPr/>
              <p:nvPr/>
            </p:nvGrpSpPr>
            <p:grpSpPr>
              <a:xfrm>
                <a:off x="8666677" y="3857077"/>
                <a:ext cx="2810040" cy="73455"/>
                <a:chOff x="4639673" y="1649035"/>
                <a:chExt cx="2895600" cy="75692"/>
              </a:xfrm>
              <a:solidFill>
                <a:srgbClr val="CC0066"/>
              </a:solidFill>
            </p:grpSpPr>
            <p:cxnSp>
              <p:nvCxnSpPr>
                <p:cNvPr id="151" name="Straight Connector 150">
                  <a:extLst>
                    <a:ext uri="{FF2B5EF4-FFF2-40B4-BE49-F238E27FC236}">
                      <a16:creationId xmlns:a16="http://schemas.microsoft.com/office/drawing/2014/main" id="{E3B5A047-7F59-1348-1801-7FAF8FB09953}"/>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74D9D38-879F-D2E1-2205-B56FE2FC893B}"/>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3823F569-EB2F-6678-622E-F348C86BF8AB}"/>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0F7A0659-292B-9E0A-1B5D-2FB3A68BFD3B}"/>
                  </a:ext>
                </a:extLst>
              </p:cNvPr>
              <p:cNvGrpSpPr/>
              <p:nvPr/>
            </p:nvGrpSpPr>
            <p:grpSpPr>
              <a:xfrm>
                <a:off x="8666677" y="4160790"/>
                <a:ext cx="2810040" cy="73455"/>
                <a:chOff x="4639673" y="1649035"/>
                <a:chExt cx="2895600" cy="75692"/>
              </a:xfrm>
              <a:solidFill>
                <a:srgbClr val="FF33CC"/>
              </a:solidFill>
            </p:grpSpPr>
            <p:cxnSp>
              <p:nvCxnSpPr>
                <p:cNvPr id="148" name="Straight Connector 147">
                  <a:extLst>
                    <a:ext uri="{FF2B5EF4-FFF2-40B4-BE49-F238E27FC236}">
                      <a16:creationId xmlns:a16="http://schemas.microsoft.com/office/drawing/2014/main" id="{8BBE2C56-883A-E52C-6798-FFCC4B3EAB96}"/>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AB7EBF0-54B8-00F4-BCE5-0C7191C69B0A}"/>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1BA877EE-CCE0-C988-2613-F65EBE443258}"/>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a16="http://schemas.microsoft.com/office/drawing/2014/main" id="{A7D85D68-62FC-FD04-7D14-9BDF93C0E635}"/>
                  </a:ext>
                </a:extLst>
              </p:cNvPr>
              <p:cNvGrpSpPr/>
              <p:nvPr/>
            </p:nvGrpSpPr>
            <p:grpSpPr>
              <a:xfrm>
                <a:off x="8666677" y="4312646"/>
                <a:ext cx="2810040" cy="73455"/>
                <a:chOff x="4639673" y="1649035"/>
                <a:chExt cx="2895600" cy="75692"/>
              </a:xfrm>
              <a:solidFill>
                <a:srgbClr val="FBD4DC"/>
              </a:solidFill>
            </p:grpSpPr>
            <p:cxnSp>
              <p:nvCxnSpPr>
                <p:cNvPr id="145" name="Straight Connector 144">
                  <a:extLst>
                    <a:ext uri="{FF2B5EF4-FFF2-40B4-BE49-F238E27FC236}">
                      <a16:creationId xmlns:a16="http://schemas.microsoft.com/office/drawing/2014/main" id="{4024C01E-0547-F06A-C957-328CDBA4BE5B}"/>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25D62BC-5F8A-6F9F-E20C-9E2733562F28}"/>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A364E61-86B2-E5DF-D6F7-69D01C004C3D}"/>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9" name="Group 128">
                <a:extLst>
                  <a:ext uri="{FF2B5EF4-FFF2-40B4-BE49-F238E27FC236}">
                    <a16:creationId xmlns:a16="http://schemas.microsoft.com/office/drawing/2014/main" id="{3CCB3D0C-D81D-42FB-7D0B-761A3D63723C}"/>
                  </a:ext>
                </a:extLst>
              </p:cNvPr>
              <p:cNvGrpSpPr/>
              <p:nvPr/>
            </p:nvGrpSpPr>
            <p:grpSpPr>
              <a:xfrm>
                <a:off x="8666677" y="4464502"/>
                <a:ext cx="2810040" cy="73455"/>
                <a:chOff x="4639673" y="1649035"/>
                <a:chExt cx="2895600" cy="75692"/>
              </a:xfrm>
              <a:solidFill>
                <a:schemeClr val="accent2">
                  <a:lumMod val="50000"/>
                </a:schemeClr>
              </a:solidFill>
            </p:grpSpPr>
            <p:cxnSp>
              <p:nvCxnSpPr>
                <p:cNvPr id="142" name="Straight Connector 141">
                  <a:extLst>
                    <a:ext uri="{FF2B5EF4-FFF2-40B4-BE49-F238E27FC236}">
                      <a16:creationId xmlns:a16="http://schemas.microsoft.com/office/drawing/2014/main" id="{1560D86E-11F5-4E4D-0CFD-1D745E5AC09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FCDBB7A-CAEC-389D-774E-AF3E38F38D7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FADE6CC5-7CF2-BA33-A7E7-AC60AE448E5A}"/>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0" name="Group 129">
                <a:extLst>
                  <a:ext uri="{FF2B5EF4-FFF2-40B4-BE49-F238E27FC236}">
                    <a16:creationId xmlns:a16="http://schemas.microsoft.com/office/drawing/2014/main" id="{6F8A7E2F-FD14-241A-F9BE-6013A5DC6192}"/>
                  </a:ext>
                </a:extLst>
              </p:cNvPr>
              <p:cNvGrpSpPr/>
              <p:nvPr/>
            </p:nvGrpSpPr>
            <p:grpSpPr>
              <a:xfrm>
                <a:off x="8666677" y="4768215"/>
                <a:ext cx="2810040" cy="73455"/>
                <a:chOff x="4639673" y="1649035"/>
                <a:chExt cx="2895600" cy="75692"/>
              </a:xfrm>
              <a:solidFill>
                <a:schemeClr val="accent2">
                  <a:lumMod val="25000"/>
                </a:schemeClr>
              </a:solidFill>
            </p:grpSpPr>
            <p:cxnSp>
              <p:nvCxnSpPr>
                <p:cNvPr id="139" name="Straight Connector 138">
                  <a:extLst>
                    <a:ext uri="{FF2B5EF4-FFF2-40B4-BE49-F238E27FC236}">
                      <a16:creationId xmlns:a16="http://schemas.microsoft.com/office/drawing/2014/main" id="{35F18CC6-C252-5F6B-E548-1862A46480C2}"/>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ED56C0-9514-EE68-3A3F-B6694C4A8244}"/>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232DDB4A-D906-F198-5793-004DF607630C}"/>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1" name="Group 130">
                <a:extLst>
                  <a:ext uri="{FF2B5EF4-FFF2-40B4-BE49-F238E27FC236}">
                    <a16:creationId xmlns:a16="http://schemas.microsoft.com/office/drawing/2014/main" id="{9D33A5B4-385B-5951-78BE-B2F44FF64D15}"/>
                  </a:ext>
                </a:extLst>
              </p:cNvPr>
              <p:cNvGrpSpPr/>
              <p:nvPr/>
            </p:nvGrpSpPr>
            <p:grpSpPr>
              <a:xfrm>
                <a:off x="8666677" y="4920071"/>
                <a:ext cx="2810040" cy="73455"/>
                <a:chOff x="4639673" y="1649035"/>
                <a:chExt cx="2895600" cy="75692"/>
              </a:xfrm>
              <a:solidFill>
                <a:srgbClr val="FF99CC"/>
              </a:solidFill>
            </p:grpSpPr>
            <p:cxnSp>
              <p:nvCxnSpPr>
                <p:cNvPr id="136" name="Straight Connector 135">
                  <a:extLst>
                    <a:ext uri="{FF2B5EF4-FFF2-40B4-BE49-F238E27FC236}">
                      <a16:creationId xmlns:a16="http://schemas.microsoft.com/office/drawing/2014/main" id="{69A34726-4CA6-580B-577A-58B7A1145D40}"/>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AE33268-A5E8-34DB-10D8-362AD74CA52C}"/>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B800E625-B138-738A-59AE-A46CC6678567}"/>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a:extLst>
                  <a:ext uri="{FF2B5EF4-FFF2-40B4-BE49-F238E27FC236}">
                    <a16:creationId xmlns:a16="http://schemas.microsoft.com/office/drawing/2014/main" id="{08082FCB-A977-3637-1501-6939E3ECFC86}"/>
                  </a:ext>
                </a:extLst>
              </p:cNvPr>
              <p:cNvGrpSpPr/>
              <p:nvPr/>
            </p:nvGrpSpPr>
            <p:grpSpPr>
              <a:xfrm>
                <a:off x="8666677" y="5071931"/>
                <a:ext cx="2810040" cy="73455"/>
                <a:chOff x="4639673" y="1649035"/>
                <a:chExt cx="2895600" cy="75692"/>
              </a:xfrm>
              <a:solidFill>
                <a:schemeClr val="accent2">
                  <a:lumMod val="90000"/>
                </a:schemeClr>
              </a:solidFill>
            </p:grpSpPr>
            <p:cxnSp>
              <p:nvCxnSpPr>
                <p:cNvPr id="133" name="Straight Connector 132">
                  <a:extLst>
                    <a:ext uri="{FF2B5EF4-FFF2-40B4-BE49-F238E27FC236}">
                      <a16:creationId xmlns:a16="http://schemas.microsoft.com/office/drawing/2014/main" id="{F610B6F9-5F73-3B42-6D68-DD24A7879772}"/>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3A1CD4-D0AB-F4E3-9879-1F275126644C}"/>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69A1A70A-3690-6607-05EA-8FC575375BDD}"/>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24" name="Arrow: Right 122">
              <a:extLst>
                <a:ext uri="{FF2B5EF4-FFF2-40B4-BE49-F238E27FC236}">
                  <a16:creationId xmlns:a16="http://schemas.microsoft.com/office/drawing/2014/main" id="{302CB6E3-65B8-B487-9771-663CC94E9965}"/>
                </a:ext>
              </a:extLst>
            </p:cNvPr>
            <p:cNvSpPr/>
            <p:nvPr/>
          </p:nvSpPr>
          <p:spPr>
            <a:xfrm rot="1603675">
              <a:off x="7935479" y="3380275"/>
              <a:ext cx="797236" cy="342964"/>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70" name="Group 169">
            <a:extLst>
              <a:ext uri="{FF2B5EF4-FFF2-40B4-BE49-F238E27FC236}">
                <a16:creationId xmlns:a16="http://schemas.microsoft.com/office/drawing/2014/main" id="{F76B47F6-8E6E-712C-458A-06AEF7287F30}"/>
              </a:ext>
            </a:extLst>
          </p:cNvPr>
          <p:cNvGrpSpPr/>
          <p:nvPr/>
        </p:nvGrpSpPr>
        <p:grpSpPr>
          <a:xfrm>
            <a:off x="264215" y="3361577"/>
            <a:ext cx="3937652" cy="3106235"/>
            <a:chOff x="264215" y="3361577"/>
            <a:chExt cx="3937652" cy="3106235"/>
          </a:xfrm>
        </p:grpSpPr>
        <p:sp>
          <p:nvSpPr>
            <p:cNvPr id="75" name="Rounded Rectangle 17">
              <a:extLst>
                <a:ext uri="{FF2B5EF4-FFF2-40B4-BE49-F238E27FC236}">
                  <a16:creationId xmlns:a16="http://schemas.microsoft.com/office/drawing/2014/main" id="{D1EEC500-155B-69D1-78BF-F0ACB7C51201}"/>
                </a:ext>
              </a:extLst>
            </p:cNvPr>
            <p:cNvSpPr/>
            <p:nvPr/>
          </p:nvSpPr>
          <p:spPr>
            <a:xfrm>
              <a:off x="355930" y="5440084"/>
              <a:ext cx="3323838" cy="1027728"/>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Selecting</a:t>
              </a:r>
            </a:p>
          </p:txBody>
        </p:sp>
        <p:grpSp>
          <p:nvGrpSpPr>
            <p:cNvPr id="168" name="Group 167">
              <a:extLst>
                <a:ext uri="{FF2B5EF4-FFF2-40B4-BE49-F238E27FC236}">
                  <a16:creationId xmlns:a16="http://schemas.microsoft.com/office/drawing/2014/main" id="{10437C31-01BF-48E6-0AA8-B7628E27B87B}"/>
                </a:ext>
              </a:extLst>
            </p:cNvPr>
            <p:cNvGrpSpPr/>
            <p:nvPr/>
          </p:nvGrpSpPr>
          <p:grpSpPr>
            <a:xfrm>
              <a:off x="264215" y="3361577"/>
              <a:ext cx="3937652" cy="2139255"/>
              <a:chOff x="264215" y="3361577"/>
              <a:chExt cx="3937652" cy="2139255"/>
            </a:xfrm>
          </p:grpSpPr>
          <p:grpSp>
            <p:nvGrpSpPr>
              <p:cNvPr id="165" name="Group 164">
                <a:extLst>
                  <a:ext uri="{FF2B5EF4-FFF2-40B4-BE49-F238E27FC236}">
                    <a16:creationId xmlns:a16="http://schemas.microsoft.com/office/drawing/2014/main" id="{703681A2-04EC-DFED-6EF0-B381405F4849}"/>
                  </a:ext>
                </a:extLst>
              </p:cNvPr>
              <p:cNvGrpSpPr/>
              <p:nvPr/>
            </p:nvGrpSpPr>
            <p:grpSpPr>
              <a:xfrm>
                <a:off x="264215" y="3527992"/>
                <a:ext cx="3507268" cy="1972840"/>
                <a:chOff x="319695" y="3661457"/>
                <a:chExt cx="3507268" cy="1972840"/>
              </a:xfrm>
            </p:grpSpPr>
            <p:pic>
              <p:nvPicPr>
                <p:cNvPr id="74" name="Picture 73" descr="A black screen with a white border&#10;&#10;Description automatically generated">
                  <a:extLst>
                    <a:ext uri="{FF2B5EF4-FFF2-40B4-BE49-F238E27FC236}">
                      <a16:creationId xmlns:a16="http://schemas.microsoft.com/office/drawing/2014/main" id="{6F85481C-4001-3F2B-8F14-D1AA2ACEA1F9}"/>
                    </a:ext>
                  </a:extLst>
                </p:cNvPr>
                <p:cNvPicPr>
                  <a:picLocks noChangeAspect="1"/>
                </p:cNvPicPr>
                <p:nvPr/>
              </p:nvPicPr>
              <p:blipFill>
                <a:blip r:embed="rId2"/>
                <a:stretch>
                  <a:fillRect/>
                </a:stretch>
              </p:blipFill>
              <p:spPr>
                <a:xfrm>
                  <a:off x="319695" y="3661457"/>
                  <a:ext cx="3507268" cy="1972840"/>
                </a:xfrm>
                <a:prstGeom prst="rect">
                  <a:avLst/>
                </a:prstGeom>
              </p:spPr>
            </p:pic>
            <p:grpSp>
              <p:nvGrpSpPr>
                <p:cNvPr id="50" name="Group 49">
                  <a:extLst>
                    <a:ext uri="{FF2B5EF4-FFF2-40B4-BE49-F238E27FC236}">
                      <a16:creationId xmlns:a16="http://schemas.microsoft.com/office/drawing/2014/main" id="{8F9F72D0-24FE-C682-A3C9-3F02BE64F89B}"/>
                    </a:ext>
                  </a:extLst>
                </p:cNvPr>
                <p:cNvGrpSpPr/>
                <p:nvPr/>
              </p:nvGrpSpPr>
              <p:grpSpPr>
                <a:xfrm>
                  <a:off x="659337" y="3873184"/>
                  <a:ext cx="2810040" cy="73455"/>
                  <a:chOff x="4639673" y="1649035"/>
                  <a:chExt cx="2895600" cy="75692"/>
                </a:xfrm>
              </p:grpSpPr>
              <p:cxnSp>
                <p:nvCxnSpPr>
                  <p:cNvPr id="71" name="Straight Connector 70">
                    <a:extLst>
                      <a:ext uri="{FF2B5EF4-FFF2-40B4-BE49-F238E27FC236}">
                        <a16:creationId xmlns:a16="http://schemas.microsoft.com/office/drawing/2014/main" id="{F5C39899-A985-2CE7-3A41-5832E64D45EA}"/>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896F00F-3A1D-659B-C0D1-52B01BAA7AE2}"/>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8BED100-4531-1F51-DB1D-0FDCA9986FE2}"/>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BD0DAE8B-6302-75AA-A555-A17CEAECD24B}"/>
                    </a:ext>
                  </a:extLst>
                </p:cNvPr>
                <p:cNvGrpSpPr/>
                <p:nvPr/>
              </p:nvGrpSpPr>
              <p:grpSpPr>
                <a:xfrm>
                  <a:off x="659337" y="4025036"/>
                  <a:ext cx="2810040" cy="73455"/>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9606CB0C-9F77-E02B-A0F4-085B3D4ACF89}"/>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F8222F-06D0-8D61-8BF6-9943738731B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313DE5B-8BE5-26A6-65F7-F1B3ABBDD14A}"/>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B8901D89-83F5-966E-3172-1E597D8E9A05}"/>
                    </a:ext>
                  </a:extLst>
                </p:cNvPr>
                <p:cNvGrpSpPr/>
                <p:nvPr/>
              </p:nvGrpSpPr>
              <p:grpSpPr>
                <a:xfrm>
                  <a:off x="659337" y="4176895"/>
                  <a:ext cx="2810040" cy="73455"/>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9068D3CA-EB3E-AD28-4F07-2C12A63DBD24}"/>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4A7A78-AD79-477E-0131-2FBEF67F9D5C}"/>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6035724-8E7D-483A-CA14-BCE16CFA45B3}"/>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767C40E9-E3D9-D8D5-9D1D-CA987335AD9A}"/>
                    </a:ext>
                  </a:extLst>
                </p:cNvPr>
                <p:cNvGrpSpPr/>
                <p:nvPr/>
              </p:nvGrpSpPr>
              <p:grpSpPr>
                <a:xfrm>
                  <a:off x="659337" y="4328749"/>
                  <a:ext cx="2810040" cy="73455"/>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FD4A423E-A217-BA70-E235-E3869133ECC2}"/>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1DF862-4966-0CE7-1508-7EF6E32E2089}"/>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CDD853D-5E84-3D49-FB60-F021C54EA58E}"/>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608F76D1-78DF-94B1-B0F6-43A5AB32DB2A}"/>
                    </a:ext>
                  </a:extLst>
                </p:cNvPr>
                <p:cNvGrpSpPr/>
                <p:nvPr/>
              </p:nvGrpSpPr>
              <p:grpSpPr>
                <a:xfrm>
                  <a:off x="659337" y="4480599"/>
                  <a:ext cx="2810040" cy="73455"/>
                  <a:chOff x="4639673" y="1649035"/>
                  <a:chExt cx="2895600" cy="75692"/>
                </a:xfrm>
                <a:solidFill>
                  <a:srgbClr val="FBD4DC"/>
                </a:solidFill>
              </p:grpSpPr>
              <p:cxnSp>
                <p:nvCxnSpPr>
                  <p:cNvPr id="59" name="Straight Connector 58">
                    <a:extLst>
                      <a:ext uri="{FF2B5EF4-FFF2-40B4-BE49-F238E27FC236}">
                        <a16:creationId xmlns:a16="http://schemas.microsoft.com/office/drawing/2014/main" id="{43EB1869-6B2F-50B9-540F-54620064AF3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EC9AD8-A5CF-ADD9-485D-32FC29614D11}"/>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F896ED0-CF56-FAA5-D22A-CDC8A6255B7E}"/>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a:extLst>
                    <a:ext uri="{FF2B5EF4-FFF2-40B4-BE49-F238E27FC236}">
                      <a16:creationId xmlns:a16="http://schemas.microsoft.com/office/drawing/2014/main" id="{CD36E0FD-669D-9824-5E96-4437E6854C40}"/>
                    </a:ext>
                  </a:extLst>
                </p:cNvPr>
                <p:cNvGrpSpPr/>
                <p:nvPr/>
              </p:nvGrpSpPr>
              <p:grpSpPr>
                <a:xfrm>
                  <a:off x="659337" y="4632426"/>
                  <a:ext cx="2810040" cy="73455"/>
                  <a:chOff x="4639673" y="1649035"/>
                  <a:chExt cx="2895600" cy="75692"/>
                </a:xfrm>
                <a:solidFill>
                  <a:schemeClr val="accent2">
                    <a:lumMod val="50000"/>
                  </a:schemeClr>
                </a:solidFill>
              </p:grpSpPr>
              <p:cxnSp>
                <p:nvCxnSpPr>
                  <p:cNvPr id="56" name="Straight Connector 55">
                    <a:extLst>
                      <a:ext uri="{FF2B5EF4-FFF2-40B4-BE49-F238E27FC236}">
                        <a16:creationId xmlns:a16="http://schemas.microsoft.com/office/drawing/2014/main" id="{DC21093D-4304-97EE-B6BC-6D20B8871BEF}"/>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3E0C80-4E72-E362-1708-8808F61711F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89F5D9E-5B1D-C8A6-885C-635A0960F1F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6" name="Arrow: Right 121">
                <a:extLst>
                  <a:ext uri="{FF2B5EF4-FFF2-40B4-BE49-F238E27FC236}">
                    <a16:creationId xmlns:a16="http://schemas.microsoft.com/office/drawing/2014/main" id="{0250CBD2-9A90-74EF-16CB-E1B20117968D}"/>
                  </a:ext>
                </a:extLst>
              </p:cNvPr>
              <p:cNvSpPr/>
              <p:nvPr/>
            </p:nvSpPr>
            <p:spPr>
              <a:xfrm rot="8907511">
                <a:off x="3341099" y="3361577"/>
                <a:ext cx="860768" cy="332831"/>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Date Placeholder 2">
            <a:extLst>
              <a:ext uri="{FF2B5EF4-FFF2-40B4-BE49-F238E27FC236}">
                <a16:creationId xmlns:a16="http://schemas.microsoft.com/office/drawing/2014/main" id="{BAA81C50-D39C-8CD0-470F-B9C3A0B44B51}"/>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26174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right)">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wipe(up)">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wipe(left)">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solidFill>
                  <a:schemeClr val="accent1">
                    <a:lumMod val="50000"/>
                  </a:schemeClr>
                </a:solidFill>
              </a:rPr>
              <a:t>Ordering</a:t>
            </a:r>
          </a:p>
          <a:p>
            <a:pPr lvl="1"/>
            <a:r>
              <a:rPr lang="en-US"/>
              <a:t>change </a:t>
            </a:r>
            <a:r>
              <a:rPr lang="en-US">
                <a:solidFill>
                  <a:schemeClr val="accent2">
                    <a:lumMod val="50000"/>
                  </a:schemeClr>
                </a:solidFill>
              </a:rPr>
              <a:t>sequential ordering</a:t>
            </a:r>
            <a:r>
              <a:rPr lang="en-US"/>
              <a:t> of concordance lines in the display</a:t>
            </a:r>
          </a:p>
          <a:p>
            <a:pPr lvl="1"/>
            <a:r>
              <a:rPr lang="en-US"/>
              <a:t>may want to combine multiple ordering criteria to break ties</a:t>
            </a:r>
          </a:p>
          <a:p>
            <a:pPr lvl="1"/>
            <a:endParaRPr lang="en-US"/>
          </a:p>
          <a:p>
            <a:pPr marL="514350" indent="-514350">
              <a:buFont typeface="+mj-lt"/>
              <a:buAutoNum type="arabicPeriod"/>
            </a:pPr>
            <a:r>
              <a:rPr lang="en-US">
                <a:solidFill>
                  <a:schemeClr val="accent1">
                    <a:lumMod val="50000"/>
                  </a:schemeClr>
                </a:solidFill>
              </a:rPr>
              <a:t>Grouping</a:t>
            </a:r>
          </a:p>
          <a:p>
            <a:pPr lvl="1"/>
            <a:r>
              <a:rPr lang="en-US"/>
              <a:t>form groups of related concordance lines</a:t>
            </a:r>
          </a:p>
          <a:p>
            <a:pPr lvl="1"/>
            <a:r>
              <a:rPr lang="en-US"/>
              <a:t>requires </a:t>
            </a:r>
            <a:r>
              <a:rPr lang="en-US">
                <a:solidFill>
                  <a:schemeClr val="accent2">
                    <a:lumMod val="50000"/>
                  </a:schemeClr>
                </a:solidFill>
              </a:rPr>
              <a:t>structured kwic display</a:t>
            </a:r>
            <a:r>
              <a:rPr lang="en-US"/>
              <a:t> in UI</a:t>
            </a:r>
          </a:p>
          <a:p>
            <a:pPr lvl="1"/>
            <a:endParaRPr lang="en-US"/>
          </a:p>
        </p:txBody>
      </p:sp>
      <p:sp>
        <p:nvSpPr>
          <p:cNvPr id="10" name="Slide Number Placeholder 9">
            <a:extLst>
              <a:ext uri="{FF2B5EF4-FFF2-40B4-BE49-F238E27FC236}">
                <a16:creationId xmlns:a16="http://schemas.microsoft.com/office/drawing/2014/main" id="{C0FDDDC6-9C88-BA43-0C1E-FC2BA23CD536}"/>
              </a:ext>
            </a:extLst>
          </p:cNvPr>
          <p:cNvSpPr>
            <a:spLocks noGrp="1"/>
          </p:cNvSpPr>
          <p:nvPr>
            <p:ph type="sldNum" sz="quarter" idx="12"/>
          </p:nvPr>
        </p:nvSpPr>
        <p:spPr/>
        <p:txBody>
          <a:bodyPr/>
          <a:lstStyle/>
          <a:p>
            <a:fld id="{B2EB7B1D-155F-DE45-A4D9-3453DB08EE0D}" type="slidenum">
              <a:rPr lang="en-GB"/>
              <a:pPr/>
              <a:t>56</a:t>
            </a:fld>
            <a:endParaRPr lang="en-GB"/>
          </a:p>
        </p:txBody>
      </p:sp>
      <p:sp>
        <p:nvSpPr>
          <p:cNvPr id="11" name="Date Placeholder 10">
            <a:extLst>
              <a:ext uri="{FF2B5EF4-FFF2-40B4-BE49-F238E27FC236}">
                <a16:creationId xmlns:a16="http://schemas.microsoft.com/office/drawing/2014/main" id="{2FAF2BAC-2790-DC68-5C2F-26E4E275F909}"/>
              </a:ext>
            </a:extLst>
          </p:cNvPr>
          <p:cNvSpPr>
            <a:spLocks noGrp="1"/>
          </p:cNvSpPr>
          <p:nvPr>
            <p:ph type="dt" sz="half" idx="10"/>
          </p:nvPr>
        </p:nvSpPr>
        <p:spPr/>
        <p:txBody>
          <a:bodyPr/>
          <a:lstStyle/>
          <a:p>
            <a:r>
              <a:rPr lang="en-GB"/>
              <a:t>9 Sep 2025 | © RC21 Team</a:t>
            </a:r>
            <a:endParaRPr lang="en-US"/>
          </a:p>
        </p:txBody>
      </p:sp>
      <p:sp>
        <p:nvSpPr>
          <p:cNvPr id="12" name="Footer Placeholder 11">
            <a:extLst>
              <a:ext uri="{FF2B5EF4-FFF2-40B4-BE49-F238E27FC236}">
                <a16:creationId xmlns:a16="http://schemas.microsoft.com/office/drawing/2014/main" id="{B3E9AFD7-4669-ECC2-640F-A66EBC961160}"/>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5806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solidFill>
                  <a:schemeClr val="accent1">
                    <a:lumMod val="50000"/>
                  </a:schemeClr>
                </a:solidFill>
              </a:rPr>
              <a:t>Grouping</a:t>
            </a:r>
          </a:p>
          <a:p>
            <a:pPr lvl="1"/>
            <a:r>
              <a:rPr lang="en-US"/>
              <a:t>form groups of related concordance lines</a:t>
            </a:r>
          </a:p>
          <a:p>
            <a:pPr lvl="1"/>
            <a:r>
              <a:rPr lang="en-US"/>
              <a:t>requires </a:t>
            </a:r>
            <a:r>
              <a:rPr lang="en-US">
                <a:solidFill>
                  <a:schemeClr val="accent2">
                    <a:lumMod val="50000"/>
                  </a:schemeClr>
                </a:solidFill>
              </a:rPr>
              <a:t>structured kwic display</a:t>
            </a:r>
            <a:r>
              <a:rPr lang="en-US"/>
              <a:t> in UI</a:t>
            </a:r>
          </a:p>
          <a:p>
            <a:pPr lvl="1"/>
            <a:endParaRPr lang="en-US"/>
          </a:p>
        </p:txBody>
      </p:sp>
      <p:sp>
        <p:nvSpPr>
          <p:cNvPr id="4" name="Slide Number Placeholder 3">
            <a:extLst>
              <a:ext uri="{FF2B5EF4-FFF2-40B4-BE49-F238E27FC236}">
                <a16:creationId xmlns:a16="http://schemas.microsoft.com/office/drawing/2014/main" id="{A96271C1-C4C7-945E-1246-64F4F4D8FB8D}"/>
              </a:ext>
            </a:extLst>
          </p:cNvPr>
          <p:cNvSpPr>
            <a:spLocks noGrp="1"/>
          </p:cNvSpPr>
          <p:nvPr>
            <p:ph type="sldNum" sz="quarter" idx="12"/>
          </p:nvPr>
        </p:nvSpPr>
        <p:spPr/>
        <p:txBody>
          <a:bodyPr/>
          <a:lstStyle/>
          <a:p>
            <a:fld id="{B2EB7B1D-155F-DE45-A4D9-3453DB08EE0D}" type="slidenum">
              <a:rPr lang="en-GB"/>
              <a:pPr/>
              <a:t>57</a:t>
            </a:fld>
            <a:endParaRPr lang="en-GB"/>
          </a:p>
        </p:txBody>
      </p:sp>
      <p:sp>
        <p:nvSpPr>
          <p:cNvPr id="5" name="Date Placeholder 4">
            <a:extLst>
              <a:ext uri="{FF2B5EF4-FFF2-40B4-BE49-F238E27FC236}">
                <a16:creationId xmlns:a16="http://schemas.microsoft.com/office/drawing/2014/main" id="{4061379F-B698-5C9C-D1CF-78F1D2EA3162}"/>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807904BB-9A22-564A-BA28-4645D4A54506}"/>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555354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t>Grouping</a:t>
            </a:r>
          </a:p>
          <a:p>
            <a:pPr marL="971550" lvl="1" indent="-514350">
              <a:buFont typeface="+mj-lt"/>
              <a:buAutoNum type="alphaLcParenR"/>
            </a:pPr>
            <a:r>
              <a:rPr lang="en-US">
                <a:solidFill>
                  <a:schemeClr val="accent1">
                    <a:lumMod val="50000"/>
                  </a:schemeClr>
                </a:solidFill>
              </a:rPr>
              <a:t>Partitioning</a:t>
            </a:r>
            <a:r>
              <a:rPr lang="en-US"/>
              <a:t>: groups based on common property</a:t>
            </a:r>
          </a:p>
          <a:p>
            <a:pPr marL="971550" lvl="1" indent="-514350">
              <a:buFont typeface="+mj-lt"/>
              <a:buAutoNum type="alphaLcParenR"/>
            </a:pPr>
            <a:r>
              <a:rPr lang="en-US">
                <a:solidFill>
                  <a:schemeClr val="accent1">
                    <a:lumMod val="50000"/>
                  </a:schemeClr>
                </a:solidFill>
              </a:rPr>
              <a:t>Clustering</a:t>
            </a:r>
            <a:r>
              <a:rPr lang="en-US">
                <a:sym typeface="Wingdings" pitchFamily="2" charset="2"/>
              </a:rPr>
              <a:t>: (nested</a:t>
            </a:r>
            <a:r>
              <a:rPr lang="en-US"/>
              <a:t>) groups based on pairwise similarity</a:t>
            </a:r>
          </a:p>
          <a:p>
            <a:pPr lvl="1"/>
            <a:r>
              <a:rPr lang="en-US"/>
              <a:t>requires structured kwic display in UI</a:t>
            </a:r>
          </a:p>
          <a:p>
            <a:pPr lvl="1"/>
            <a:endParaRPr lang="en-US"/>
          </a:p>
        </p:txBody>
      </p:sp>
      <p:sp>
        <p:nvSpPr>
          <p:cNvPr id="4" name="Slide Number Placeholder 3">
            <a:extLst>
              <a:ext uri="{FF2B5EF4-FFF2-40B4-BE49-F238E27FC236}">
                <a16:creationId xmlns:a16="http://schemas.microsoft.com/office/drawing/2014/main" id="{B7FD45C5-1798-6D8A-F96C-40AFEA820D2F}"/>
              </a:ext>
            </a:extLst>
          </p:cNvPr>
          <p:cNvSpPr>
            <a:spLocks noGrp="1"/>
          </p:cNvSpPr>
          <p:nvPr>
            <p:ph type="sldNum" sz="quarter" idx="12"/>
          </p:nvPr>
        </p:nvSpPr>
        <p:spPr/>
        <p:txBody>
          <a:bodyPr/>
          <a:lstStyle/>
          <a:p>
            <a:fld id="{B2EB7B1D-155F-DE45-A4D9-3453DB08EE0D}" type="slidenum">
              <a:rPr lang="en-GB"/>
              <a:pPr/>
              <a:t>58</a:t>
            </a:fld>
            <a:endParaRPr lang="en-GB"/>
          </a:p>
        </p:txBody>
      </p:sp>
      <p:sp>
        <p:nvSpPr>
          <p:cNvPr id="5" name="Date Placeholder 4">
            <a:extLst>
              <a:ext uri="{FF2B5EF4-FFF2-40B4-BE49-F238E27FC236}">
                <a16:creationId xmlns:a16="http://schemas.microsoft.com/office/drawing/2014/main" id="{817BFAFD-261C-A1BB-4D67-8A39E88BAC50}"/>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4BFDB342-4CA9-70DD-5DAC-BDC38F602245}"/>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161414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Combining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t>Grouping</a:t>
            </a:r>
          </a:p>
          <a:p>
            <a:pPr marL="971550" lvl="1" indent="-514350">
              <a:buFont typeface="+mj-lt"/>
              <a:buAutoNum type="alphaLcParenR"/>
            </a:pPr>
            <a:r>
              <a:rPr lang="en-US">
                <a:solidFill>
                  <a:schemeClr val="accent1">
                    <a:lumMod val="50000"/>
                  </a:schemeClr>
                </a:solidFill>
              </a:rPr>
              <a:t>Partitioning</a:t>
            </a:r>
            <a:r>
              <a:rPr lang="en-US"/>
              <a:t>: groups based on common property</a:t>
            </a:r>
          </a:p>
          <a:p>
            <a:pPr marL="971550" lvl="1" indent="-514350">
              <a:buFont typeface="+mj-lt"/>
              <a:buAutoNum type="alphaLcParenR"/>
            </a:pPr>
            <a:r>
              <a:rPr lang="en-US">
                <a:solidFill>
                  <a:schemeClr val="accent1">
                    <a:lumMod val="50000"/>
                  </a:schemeClr>
                </a:solidFill>
              </a:rPr>
              <a:t>Clustering</a:t>
            </a:r>
            <a:r>
              <a:rPr lang="en-US">
                <a:sym typeface="Wingdings" pitchFamily="2" charset="2"/>
              </a:rPr>
              <a:t>: (nested</a:t>
            </a:r>
            <a:r>
              <a:rPr lang="en-US"/>
              <a:t>) groups based on pairwise similarity</a:t>
            </a:r>
          </a:p>
          <a:p>
            <a:pPr lvl="1"/>
            <a:r>
              <a:rPr lang="en-US"/>
              <a:t>requires structured kwic display in UI</a:t>
            </a:r>
          </a:p>
          <a:p>
            <a:pPr lvl="1"/>
            <a:endParaRPr lang="en-US"/>
          </a:p>
        </p:txBody>
      </p:sp>
      <p:grpSp>
        <p:nvGrpSpPr>
          <p:cNvPr id="4" name="Group 3">
            <a:extLst>
              <a:ext uri="{FF2B5EF4-FFF2-40B4-BE49-F238E27FC236}">
                <a16:creationId xmlns:a16="http://schemas.microsoft.com/office/drawing/2014/main" id="{4402A460-CE7A-A3D7-320E-F9C54CB767C8}"/>
              </a:ext>
            </a:extLst>
          </p:cNvPr>
          <p:cNvGrpSpPr/>
          <p:nvPr/>
        </p:nvGrpSpPr>
        <p:grpSpPr>
          <a:xfrm>
            <a:off x="10218099" y="1288029"/>
            <a:ext cx="1179206" cy="1749056"/>
            <a:chOff x="10259568" y="1242309"/>
            <a:chExt cx="1179206" cy="1749056"/>
          </a:xfrm>
        </p:grpSpPr>
        <p:sp>
          <p:nvSpPr>
            <p:cNvPr id="5" name="Right Brace 4">
              <a:extLst>
                <a:ext uri="{FF2B5EF4-FFF2-40B4-BE49-F238E27FC236}">
                  <a16:creationId xmlns:a16="http://schemas.microsoft.com/office/drawing/2014/main" id="{E670474E-A761-AF6C-F70E-F77433C0F09E}"/>
                </a:ext>
              </a:extLst>
            </p:cNvPr>
            <p:cNvSpPr/>
            <p:nvPr/>
          </p:nvSpPr>
          <p:spPr>
            <a:xfrm>
              <a:off x="10259568" y="1463040"/>
              <a:ext cx="338328" cy="1307592"/>
            </a:xfrm>
            <a:prstGeom prst="rightBrace">
              <a:avLst>
                <a:gd name="adj1" fmla="val 32657"/>
                <a:gd name="adj2" fmla="val 50000"/>
              </a:avLst>
            </a:prstGeom>
            <a:ln w="50800">
              <a:solidFill>
                <a:schemeClr val="accent1">
                  <a:lumMod val="50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4AE2667-A13A-9BCD-77FF-7D752B6D02A0}"/>
                </a:ext>
              </a:extLst>
            </p:cNvPr>
            <p:cNvSpPr txBox="1"/>
            <p:nvPr/>
          </p:nvSpPr>
          <p:spPr>
            <a:xfrm rot="5400000">
              <a:off x="10241081" y="1793671"/>
              <a:ext cx="1749056" cy="646331"/>
            </a:xfrm>
            <a:prstGeom prst="rect">
              <a:avLst/>
            </a:prstGeom>
            <a:noFill/>
          </p:spPr>
          <p:txBody>
            <a:bodyPr wrap="square" rtlCol="0">
              <a:spAutoFit/>
            </a:bodyPr>
            <a:lstStyle/>
            <a:p>
              <a:pPr algn="ctr"/>
              <a:r>
                <a:rPr lang="en-US" sz="3600" b="1">
                  <a:solidFill>
                    <a:schemeClr val="accent1">
                      <a:lumMod val="50000"/>
                    </a:schemeClr>
                  </a:solidFill>
                  <a:latin typeface="FAUSans Office" panose="020B0504010101010104" pitchFamily="34" charset="77"/>
                  <a:cs typeface="FAUSans Office" panose="020B0504010101010104" pitchFamily="34" charset="77"/>
                </a:rPr>
                <a:t>subset</a:t>
              </a:r>
            </a:p>
          </p:txBody>
        </p:sp>
      </p:grpSp>
      <p:grpSp>
        <p:nvGrpSpPr>
          <p:cNvPr id="7" name="Group 6">
            <a:extLst>
              <a:ext uri="{FF2B5EF4-FFF2-40B4-BE49-F238E27FC236}">
                <a16:creationId xmlns:a16="http://schemas.microsoft.com/office/drawing/2014/main" id="{E7B580F6-47BA-F1D4-4215-1CC98B726D08}"/>
              </a:ext>
            </a:extLst>
          </p:cNvPr>
          <p:cNvGrpSpPr/>
          <p:nvPr/>
        </p:nvGrpSpPr>
        <p:grpSpPr>
          <a:xfrm>
            <a:off x="10218099" y="2978542"/>
            <a:ext cx="1179205" cy="3559417"/>
            <a:chOff x="10259568" y="3005974"/>
            <a:chExt cx="1179205" cy="3559417"/>
          </a:xfrm>
        </p:grpSpPr>
        <p:sp>
          <p:nvSpPr>
            <p:cNvPr id="8" name="Right Brace 7">
              <a:extLst>
                <a:ext uri="{FF2B5EF4-FFF2-40B4-BE49-F238E27FC236}">
                  <a16:creationId xmlns:a16="http://schemas.microsoft.com/office/drawing/2014/main" id="{C01B5587-A182-93F7-2771-0CC70F5DB545}"/>
                </a:ext>
              </a:extLst>
            </p:cNvPr>
            <p:cNvSpPr/>
            <p:nvPr/>
          </p:nvSpPr>
          <p:spPr>
            <a:xfrm>
              <a:off x="10259568" y="3005974"/>
              <a:ext cx="338328" cy="3559417"/>
            </a:xfrm>
            <a:prstGeom prst="rightBrace">
              <a:avLst>
                <a:gd name="adj1" fmla="val 32657"/>
                <a:gd name="adj2" fmla="val 50000"/>
              </a:avLst>
            </a:prstGeom>
            <a:ln w="50800">
              <a:solidFill>
                <a:schemeClr val="accent2">
                  <a:lumMod val="50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EB01BA9-75D9-CD61-4BA9-A5B5A2B5A4AF}"/>
                </a:ext>
              </a:extLst>
            </p:cNvPr>
            <p:cNvSpPr txBox="1"/>
            <p:nvPr/>
          </p:nvSpPr>
          <p:spPr>
            <a:xfrm rot="5400000">
              <a:off x="9477308" y="4462518"/>
              <a:ext cx="3276600" cy="646331"/>
            </a:xfrm>
            <a:prstGeom prst="rect">
              <a:avLst/>
            </a:prstGeom>
            <a:noFill/>
          </p:spPr>
          <p:txBody>
            <a:bodyPr wrap="square" rtlCol="0">
              <a:spAutoFit/>
            </a:bodyPr>
            <a:lstStyle/>
            <a:p>
              <a:pPr algn="ctr"/>
              <a:r>
                <a:rPr lang="en-US" sz="3600" b="1">
                  <a:solidFill>
                    <a:schemeClr val="accent2">
                      <a:lumMod val="50000"/>
                    </a:schemeClr>
                  </a:solidFill>
                  <a:latin typeface="FAUSans Office" panose="020B0504010101010104" pitchFamily="34" charset="77"/>
                  <a:cs typeface="FAUSans Office" panose="020B0504010101010104" pitchFamily="34" charset="77"/>
                </a:rPr>
                <a:t>arrangement</a:t>
              </a:r>
            </a:p>
          </p:txBody>
        </p:sp>
      </p:grpSp>
      <p:sp>
        <p:nvSpPr>
          <p:cNvPr id="10" name="Slide Number Placeholder 9">
            <a:extLst>
              <a:ext uri="{FF2B5EF4-FFF2-40B4-BE49-F238E27FC236}">
                <a16:creationId xmlns:a16="http://schemas.microsoft.com/office/drawing/2014/main" id="{C5F670C1-E7AF-8132-DA92-82A97C17D7BF}"/>
              </a:ext>
            </a:extLst>
          </p:cNvPr>
          <p:cNvSpPr>
            <a:spLocks noGrp="1"/>
          </p:cNvSpPr>
          <p:nvPr>
            <p:ph type="sldNum" sz="quarter" idx="12"/>
          </p:nvPr>
        </p:nvSpPr>
        <p:spPr/>
        <p:txBody>
          <a:bodyPr/>
          <a:lstStyle/>
          <a:p>
            <a:fld id="{B2EB7B1D-155F-DE45-A4D9-3453DB08EE0D}" type="slidenum">
              <a:rPr lang="en-GB"/>
              <a:pPr/>
              <a:t>59</a:t>
            </a:fld>
            <a:endParaRPr lang="en-GB"/>
          </a:p>
        </p:txBody>
      </p:sp>
      <p:sp>
        <p:nvSpPr>
          <p:cNvPr id="11" name="Date Placeholder 10">
            <a:extLst>
              <a:ext uri="{FF2B5EF4-FFF2-40B4-BE49-F238E27FC236}">
                <a16:creationId xmlns:a16="http://schemas.microsoft.com/office/drawing/2014/main" id="{485AC40A-AEC3-7242-C18D-DC4843ABA3AB}"/>
              </a:ext>
            </a:extLst>
          </p:cNvPr>
          <p:cNvSpPr>
            <a:spLocks noGrp="1"/>
          </p:cNvSpPr>
          <p:nvPr>
            <p:ph type="dt" sz="half" idx="10"/>
          </p:nvPr>
        </p:nvSpPr>
        <p:spPr/>
        <p:txBody>
          <a:bodyPr/>
          <a:lstStyle/>
          <a:p>
            <a:r>
              <a:rPr lang="en-GB"/>
              <a:t>9 Sep 2025 | © RC21 Team</a:t>
            </a:r>
            <a:endParaRPr lang="en-US"/>
          </a:p>
        </p:txBody>
      </p:sp>
      <p:sp>
        <p:nvSpPr>
          <p:cNvPr id="12" name="Footer Placeholder 11">
            <a:extLst>
              <a:ext uri="{FF2B5EF4-FFF2-40B4-BE49-F238E27FC236}">
                <a16:creationId xmlns:a16="http://schemas.microsoft.com/office/drawing/2014/main" id="{87D4E861-647B-CCE5-A107-A38ED30EB96D}"/>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4645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0100-EEF3-577E-FE64-221F96480F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7F51C7-392E-405A-3B5A-BEA3966FD59C}"/>
              </a:ext>
            </a:extLst>
          </p:cNvPr>
          <p:cNvSpPr>
            <a:spLocks noGrp="1"/>
          </p:cNvSpPr>
          <p:nvPr>
            <p:ph type="title"/>
          </p:nvPr>
        </p:nvSpPr>
        <p:spPr>
          <a:xfrm>
            <a:off x="0" y="0"/>
            <a:ext cx="11572568" cy="1208315"/>
          </a:xfrm>
        </p:spPr>
        <p:txBody>
          <a:bodyPr/>
          <a:lstStyle/>
          <a:p>
            <a:r>
              <a:rPr lang="en-US"/>
              <a:t>A concordance illustrates </a:t>
            </a:r>
            <a:r>
              <a:rPr lang="en-US" b="1"/>
              <a:t>patterns</a:t>
            </a:r>
            <a:r>
              <a:rPr lang="en-US"/>
              <a:t> of a word</a:t>
            </a:r>
          </a:p>
        </p:txBody>
      </p:sp>
      <p:sp>
        <p:nvSpPr>
          <p:cNvPr id="61441" name="Slide Number Placeholder 5">
            <a:extLst>
              <a:ext uri="{FF2B5EF4-FFF2-40B4-BE49-F238E27FC236}">
                <a16:creationId xmlns:a16="http://schemas.microsoft.com/office/drawing/2014/main" id="{A1461543-DBB5-E848-F154-9C0F5C693458}"/>
              </a:ext>
            </a:extLst>
          </p:cNvPr>
          <p:cNvSpPr>
            <a:spLocks noGrp="1"/>
          </p:cNvSpPr>
          <p:nvPr>
            <p:ph type="sldNum" sz="quarter" idx="12"/>
          </p:nvPr>
        </p:nvSpPr>
        <p:spPr bwMode="auto">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6</a:t>
            </a:fld>
            <a:endParaRPr lang="en-GB" sz="1400">
              <a:latin typeface="Arial" pitchFamily="34" charset="0"/>
            </a:endParaRPr>
          </a:p>
        </p:txBody>
      </p:sp>
      <p:sp>
        <p:nvSpPr>
          <p:cNvPr id="61442" name="Text Box 2">
            <a:extLst>
              <a:ext uri="{FF2B5EF4-FFF2-40B4-BE49-F238E27FC236}">
                <a16:creationId xmlns:a16="http://schemas.microsoft.com/office/drawing/2014/main" id="{72A1CA0A-BA27-8B60-A1F3-DB75B938AED3}"/>
              </a:ext>
            </a:extLst>
          </p:cNvPr>
          <p:cNvSpPr txBox="1">
            <a:spLocks noChangeArrowheads="1"/>
          </p:cNvSpPr>
          <p:nvPr/>
        </p:nvSpPr>
        <p:spPr bwMode="auto">
          <a:xfrm>
            <a:off x="619432" y="1674038"/>
            <a:ext cx="10953136" cy="4401205"/>
          </a:xfrm>
          <a:prstGeom prst="rect">
            <a:avLst/>
          </a:prstGeom>
          <a:noFill/>
          <a:ln w="9525">
            <a:noFill/>
            <a:miter lim="800000"/>
            <a:headEnd/>
            <a:tailEnd/>
          </a:ln>
        </p:spPr>
        <p:txBody>
          <a:bodyPr wrap="square">
            <a:spAutoFit/>
          </a:bodyPr>
          <a:lstStyle/>
          <a:p>
            <a:pPr eaLnBrk="1" hangingPunct="1"/>
            <a:r>
              <a:rPr lang="en-GB" sz="2000" dirty="0">
                <a:latin typeface="Consolas" panose="020B0609020204030204" pitchFamily="49" charset="0"/>
                <a:cs typeface="Consolas" panose="020B0609020204030204" pitchFamily="49" charset="0"/>
              </a:rPr>
              <a:t> s flagship Odeon cinema said: `</a:t>
            </a:r>
            <a:r>
              <a:rPr lang="en-GB" sz="2000" dirty="0">
                <a:solidFill>
                  <a:srgbClr val="FF0000"/>
                </a:solidFill>
                <a:latin typeface="Consolas" panose="020B0609020204030204" pitchFamily="49" charset="0"/>
                <a:cs typeface="Consolas" panose="020B0609020204030204" pitchFamily="49" charset="0"/>
              </a:rPr>
              <a:t>I am afraid</a:t>
            </a:r>
            <a:r>
              <a:rPr lang="en-GB" sz="2000" dirty="0">
                <a:latin typeface="Consolas" panose="020B0609020204030204" pitchFamily="49" charset="0"/>
                <a:cs typeface="Consolas" panose="020B0609020204030204" pitchFamily="49" charset="0"/>
              </a:rPr>
              <a:t> Ally's been subbed." &lt;p&gt; Rangers</a:t>
            </a:r>
          </a:p>
          <a:p>
            <a:pPr eaLnBrk="1" hangingPunct="1"/>
            <a:r>
              <a:rPr lang="en-GB" sz="2000" dirty="0">
                <a:latin typeface="Consolas" panose="020B0609020204030204" pitchFamily="49" charset="0"/>
                <a:cs typeface="Consolas" panose="020B0609020204030204" pitchFamily="49" charset="0"/>
              </a:rPr>
              <a:t>           notions in ten years.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 have to tell you that I </a:t>
            </a:r>
            <a:r>
              <a:rPr lang="en-GB" sz="2000" dirty="0" err="1">
                <a:latin typeface="Consolas" panose="020B0609020204030204" pitchFamily="49" charset="0"/>
                <a:cs typeface="Consolas" panose="020B0609020204030204" pitchFamily="49" charset="0"/>
              </a:rPr>
              <a:t>believ</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company operations you own;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I've got to get some detail." &lt;</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ou</a:t>
            </a:r>
            <a:r>
              <a:rPr lang="en-GB" sz="2000" dirty="0">
                <a:latin typeface="Consolas" panose="020B0609020204030204" pitchFamily="49" charset="0"/>
                <a:cs typeface="Consolas" panose="020B0609020204030204" pitchFamily="49" charset="0"/>
              </a:rPr>
              <a:t> know me?" he said grumpily.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 don't know you. I've shaved</a:t>
            </a:r>
          </a:p>
          <a:p>
            <a:pPr eaLnBrk="1" hangingPunct="1"/>
            <a:r>
              <a:rPr lang="en-GB" sz="2000" dirty="0">
                <a:latin typeface="Consolas" panose="020B0609020204030204" pitchFamily="49" charset="0"/>
                <a:cs typeface="Consolas" panose="020B0609020204030204" pitchFamily="49" charset="0"/>
              </a:rPr>
              <a:t>        of that band of loonies?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it's just no contest at all. &lt;h</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hellip</a:t>
            </a:r>
            <a:r>
              <a:rPr lang="en-GB" sz="2000" dirty="0">
                <a:latin typeface="Consolas" panose="020B0609020204030204" pitchFamily="49" charset="0"/>
                <a:cs typeface="Consolas" panose="020B0609020204030204" pitchFamily="49" charset="0"/>
              </a:rPr>
              <a:t>; we cocoon because we are </a:t>
            </a:r>
            <a:r>
              <a:rPr lang="en-GB" sz="2000" dirty="0">
                <a:solidFill>
                  <a:srgbClr val="0000FF"/>
                </a:solidFill>
                <a:latin typeface="Consolas" panose="020B0609020204030204" pitchFamily="49" charset="0"/>
                <a:cs typeface="Consolas" panose="020B0609020204030204" pitchFamily="49" charset="0"/>
              </a:rPr>
              <a:t>afraid of saying</a:t>
            </a:r>
            <a:r>
              <a:rPr lang="en-GB" sz="2000" dirty="0">
                <a:latin typeface="Consolas" panose="020B0609020204030204" pitchFamily="49" charset="0"/>
                <a:cs typeface="Consolas" panose="020B0609020204030204" pitchFamily="49" charset="0"/>
              </a:rPr>
              <a:t> the wrong thing or not</a:t>
            </a:r>
          </a:p>
          <a:p>
            <a:pPr eaLnBrk="1" hangingPunct="1"/>
            <a:r>
              <a:rPr lang="en-GB" sz="2000" dirty="0">
                <a:latin typeface="Consolas" panose="020B0609020204030204" pitchFamily="49" charset="0"/>
                <a:cs typeface="Consolas" panose="020B0609020204030204" pitchFamily="49" charset="0"/>
              </a:rPr>
              <a:t>a Pullman, and partly because he was </a:t>
            </a:r>
            <a:r>
              <a:rPr lang="en-GB" sz="2000" dirty="0">
                <a:solidFill>
                  <a:srgbClr val="0000FF"/>
                </a:solidFill>
                <a:latin typeface="Consolas" panose="020B0609020204030204" pitchFamily="49" charset="0"/>
                <a:cs typeface="Consolas" panose="020B0609020204030204" pitchFamily="49" charset="0"/>
              </a:rPr>
              <a:t>afraid of being</a:t>
            </a:r>
            <a:r>
              <a:rPr lang="en-GB" sz="2000" dirty="0">
                <a:latin typeface="Consolas" panose="020B0609020204030204" pitchFamily="49" charset="0"/>
                <a:cs typeface="Consolas" panose="020B0609020204030204" pitchFamily="49" charset="0"/>
              </a:rPr>
              <a:t> seen there by some</a:t>
            </a:r>
          </a:p>
          <a:p>
            <a:pPr eaLnBrk="1" hangingPunct="1"/>
            <a:r>
              <a:rPr lang="en-GB" sz="2000" dirty="0">
                <a:latin typeface="Consolas" panose="020B0609020204030204" pitchFamily="49" charset="0"/>
                <a:cs typeface="Consolas" panose="020B0609020204030204" pitchFamily="49" charset="0"/>
              </a:rPr>
              <a:t>          attacks. They think she is </a:t>
            </a:r>
            <a:r>
              <a:rPr lang="en-GB" sz="2000" dirty="0">
                <a:solidFill>
                  <a:srgbClr val="0000FF"/>
                </a:solidFill>
                <a:latin typeface="Consolas" panose="020B0609020204030204" pitchFamily="49" charset="0"/>
                <a:cs typeface="Consolas" panose="020B0609020204030204" pitchFamily="49" charset="0"/>
              </a:rPr>
              <a:t>afraid of upsetting</a:t>
            </a:r>
            <a:r>
              <a:rPr lang="en-GB" sz="2000" dirty="0">
                <a:latin typeface="Consolas" panose="020B0609020204030204" pitchFamily="49" charset="0"/>
                <a:cs typeface="Consolas" panose="020B0609020204030204" pitchFamily="49" charset="0"/>
              </a:rPr>
              <a:t> the politicians </a:t>
            </a:r>
            <a:r>
              <a:rPr lang="en-GB" sz="2000" dirty="0" err="1">
                <a:latin typeface="Consolas" panose="020B0609020204030204" pitchFamily="49" charset="0"/>
                <a:cs typeface="Consolas" panose="020B0609020204030204" pitchFamily="49" charset="0"/>
              </a:rPr>
              <a:t>lin</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Into the lens, but equally do not be </a:t>
            </a:r>
            <a:r>
              <a:rPr lang="en-GB" sz="2000" dirty="0">
                <a:solidFill>
                  <a:srgbClr val="0000FF"/>
                </a:solidFill>
                <a:latin typeface="Consolas" panose="020B0609020204030204" pitchFamily="49" charset="0"/>
                <a:cs typeface="Consolas" panose="020B0609020204030204" pitchFamily="49" charset="0"/>
              </a:rPr>
              <a:t>afraid of photographing</a:t>
            </a:r>
            <a:r>
              <a:rPr lang="en-GB" sz="2000" dirty="0">
                <a:latin typeface="Consolas" panose="020B0609020204030204" pitchFamily="49" charset="0"/>
                <a:cs typeface="Consolas" panose="020B0609020204030204" pitchFamily="49" charset="0"/>
              </a:rPr>
              <a:t> against the </a:t>
            </a:r>
            <a:r>
              <a:rPr lang="en-GB" sz="2000" dirty="0" err="1">
                <a:latin typeface="Consolas" panose="020B0609020204030204" pitchFamily="49" charset="0"/>
                <a:cs typeface="Consolas" panose="020B0609020204030204" pitchFamily="49" charset="0"/>
              </a:rPr>
              <a:t>lig</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because health professionals were </a:t>
            </a:r>
            <a:r>
              <a:rPr lang="en-GB" sz="2000" dirty="0">
                <a:solidFill>
                  <a:srgbClr val="669900"/>
                </a:solidFill>
                <a:latin typeface="Consolas" panose="020B0609020204030204" pitchFamily="49" charset="0"/>
                <a:cs typeface="Consolas" panose="020B0609020204030204" pitchFamily="49" charset="0"/>
              </a:rPr>
              <a:t>afraid to cross</a:t>
            </a:r>
            <a:r>
              <a:rPr lang="en-GB" sz="2000" dirty="0">
                <a:latin typeface="Consolas" panose="020B0609020204030204" pitchFamily="49" charset="0"/>
                <a:cs typeface="Consolas" panose="020B0609020204030204" pitchFamily="49" charset="0"/>
              </a:rPr>
              <a:t> lines marking religious</a:t>
            </a:r>
          </a:p>
          <a:p>
            <a:pPr eaLnBrk="1" hangingPunct="1"/>
            <a:r>
              <a:rPr lang="en-GB" sz="2000" dirty="0">
                <a:latin typeface="Consolas" panose="020B0609020204030204" pitchFamily="49" charset="0"/>
                <a:cs typeface="Consolas" panose="020B0609020204030204" pitchFamily="49" charset="0"/>
              </a:rPr>
              <a:t>   willowy decadence, </a:t>
            </a:r>
            <a:r>
              <a:rPr lang="en-GB" sz="2000" dirty="0" err="1">
                <a:latin typeface="Consolas" panose="020B0609020204030204" pitchFamily="49" charset="0"/>
                <a:cs typeface="Consolas" panose="020B0609020204030204" pitchFamily="49" charset="0"/>
              </a:rPr>
              <a:t>blase</a:t>
            </a:r>
            <a:r>
              <a:rPr lang="en-GB" sz="2000" dirty="0">
                <a:latin typeface="Consolas" panose="020B0609020204030204" pitchFamily="49" charset="0"/>
                <a:cs typeface="Consolas" panose="020B0609020204030204" pitchFamily="49" charset="0"/>
              </a:rPr>
              <a:t>, stupid, </a:t>
            </a:r>
            <a:r>
              <a:rPr lang="en-GB" sz="2000" dirty="0">
                <a:solidFill>
                  <a:srgbClr val="669900"/>
                </a:solidFill>
                <a:latin typeface="Consolas" panose="020B0609020204030204" pitchFamily="49" charset="0"/>
                <a:cs typeface="Consolas" panose="020B0609020204030204" pitchFamily="49" charset="0"/>
              </a:rPr>
              <a:t>afraid to be seen</a:t>
            </a:r>
            <a:r>
              <a:rPr lang="en-GB" sz="2000" dirty="0">
                <a:latin typeface="Consolas" panose="020B0609020204030204" pitchFamily="49" charset="0"/>
                <a:cs typeface="Consolas" panose="020B0609020204030204" pitchFamily="49" charset="0"/>
              </a:rPr>
              <a:t> sober or with a book,</a:t>
            </a:r>
          </a:p>
          <a:p>
            <a:pPr eaLnBrk="1" hangingPunct="1"/>
            <a:r>
              <a:rPr lang="en-GB" sz="2000" dirty="0">
                <a:latin typeface="Consolas" panose="020B0609020204030204" pitchFamily="49" charset="0"/>
                <a:cs typeface="Consolas" panose="020B0609020204030204" pitchFamily="49" charset="0"/>
              </a:rPr>
              <a:t>    t say yea &lt;p&gt; or nay, and he was </a:t>
            </a:r>
            <a:r>
              <a:rPr lang="en-GB" sz="2000" dirty="0">
                <a:solidFill>
                  <a:srgbClr val="669900"/>
                </a:solidFill>
                <a:latin typeface="Consolas" panose="020B0609020204030204" pitchFamily="49" charset="0"/>
                <a:cs typeface="Consolas" panose="020B0609020204030204" pitchFamily="49" charset="0"/>
              </a:rPr>
              <a:t>afraid to ask.</a:t>
            </a:r>
            <a:r>
              <a:rPr lang="en-GB" sz="2000" dirty="0">
                <a:latin typeface="Consolas" panose="020B0609020204030204" pitchFamily="49" charset="0"/>
                <a:cs typeface="Consolas" panose="020B0609020204030204" pitchFamily="49" charset="0"/>
              </a:rPr>
              <a:t> &lt;p&gt; When the new field l</a:t>
            </a:r>
          </a:p>
          <a:p>
            <a:pPr eaLnBrk="1" hangingPunct="1"/>
            <a:r>
              <a:rPr lang="en-GB" sz="2000" dirty="0">
                <a:latin typeface="Consolas" panose="020B0609020204030204" pitchFamily="49" charset="0"/>
                <a:cs typeface="Consolas" panose="020B0609020204030204" pitchFamily="49" charset="0"/>
              </a:rPr>
              <a:t>      with their eyes what they were </a:t>
            </a:r>
            <a:r>
              <a:rPr lang="en-GB" sz="2000" dirty="0">
                <a:solidFill>
                  <a:srgbClr val="669900"/>
                </a:solidFill>
                <a:latin typeface="Consolas" panose="020B0609020204030204" pitchFamily="49" charset="0"/>
                <a:cs typeface="Consolas" panose="020B0609020204030204" pitchFamily="49" charset="0"/>
              </a:rPr>
              <a:t>afraid to put</a:t>
            </a:r>
            <a:r>
              <a:rPr lang="en-GB" sz="2000" dirty="0">
                <a:latin typeface="Consolas" panose="020B0609020204030204" pitchFamily="49" charset="0"/>
                <a:cs typeface="Consolas" panose="020B0609020204030204" pitchFamily="49" charset="0"/>
              </a:rPr>
              <a:t> into words. Is it </a:t>
            </a:r>
            <a:r>
              <a:rPr lang="en-GB" sz="2000" dirty="0" err="1">
                <a:latin typeface="Consolas" panose="020B0609020204030204" pitchFamily="49" charset="0"/>
                <a:cs typeface="Consolas" panose="020B0609020204030204" pitchFamily="49" charset="0"/>
              </a:rPr>
              <a:t>possib</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Monica) Lewinsky report, you are </a:t>
            </a:r>
            <a:r>
              <a:rPr lang="en-GB" sz="2000" dirty="0">
                <a:solidFill>
                  <a:srgbClr val="669900"/>
                </a:solidFill>
                <a:latin typeface="Consolas" panose="020B0609020204030204" pitchFamily="49" charset="0"/>
                <a:cs typeface="Consolas" panose="020B0609020204030204" pitchFamily="49" charset="0"/>
              </a:rPr>
              <a:t>afraid to put</a:t>
            </a:r>
            <a:r>
              <a:rPr lang="en-GB" sz="2000" dirty="0">
                <a:latin typeface="Consolas" panose="020B0609020204030204" pitchFamily="49" charset="0"/>
                <a:cs typeface="Consolas" panose="020B0609020204030204" pitchFamily="49" charset="0"/>
              </a:rPr>
              <a:t> a cigar in your mouth. </a:t>
            </a:r>
            <a:r>
              <a:rPr lang="en-GB" sz="2000" dirty="0" err="1">
                <a:latin typeface="Consolas" panose="020B0609020204030204" pitchFamily="49" charset="0"/>
                <a:cs typeface="Consolas" panose="020B0609020204030204" pitchFamily="49" charset="0"/>
              </a:rPr>
              <a:t>Th</a:t>
            </a:r>
            <a:endParaRPr lang="en-GB" sz="2000" dirty="0">
              <a:latin typeface="Consolas" panose="020B0609020204030204" pitchFamily="49" charset="0"/>
              <a:cs typeface="Consolas" panose="020B0609020204030204" pitchFamily="49" charset="0"/>
            </a:endParaRPr>
          </a:p>
        </p:txBody>
      </p:sp>
      <p:sp>
        <p:nvSpPr>
          <p:cNvPr id="2" name="Date Placeholder 1">
            <a:extLst>
              <a:ext uri="{FF2B5EF4-FFF2-40B4-BE49-F238E27FC236}">
                <a16:creationId xmlns:a16="http://schemas.microsoft.com/office/drawing/2014/main" id="{83DD601F-75DC-E0AD-7593-442678D5D7B0}"/>
              </a:ext>
            </a:extLst>
          </p:cNvPr>
          <p:cNvSpPr>
            <a:spLocks noGrp="1"/>
          </p:cNvSpPr>
          <p:nvPr>
            <p:ph type="dt" sz="half" idx="10"/>
          </p:nvPr>
        </p:nvSpPr>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9476DBEE-CB2C-D762-71DE-52237350C225}"/>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911685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B85D-56F0-7CB0-B09F-A556C15E3937}"/>
              </a:ext>
            </a:extLst>
          </p:cNvPr>
          <p:cNvSpPr>
            <a:spLocks noGrp="1"/>
          </p:cNvSpPr>
          <p:nvPr>
            <p:ph type="title"/>
          </p:nvPr>
        </p:nvSpPr>
        <p:spPr/>
        <p:txBody>
          <a:bodyPr/>
          <a:lstStyle/>
          <a:p>
            <a:r>
              <a:rPr lang="en-US"/>
              <a:t>The analysis tree</a:t>
            </a:r>
          </a:p>
        </p:txBody>
      </p:sp>
      <p:sp>
        <p:nvSpPr>
          <p:cNvPr id="3" name="Content Placeholder 2">
            <a:extLst>
              <a:ext uri="{FF2B5EF4-FFF2-40B4-BE49-F238E27FC236}">
                <a16:creationId xmlns:a16="http://schemas.microsoft.com/office/drawing/2014/main" id="{4FF89E1A-7383-C8BF-4C5C-0386F21B37C0}"/>
              </a:ext>
            </a:extLst>
          </p:cNvPr>
          <p:cNvSpPr>
            <a:spLocks noGrp="1"/>
          </p:cNvSpPr>
          <p:nvPr>
            <p:ph idx="1"/>
          </p:nvPr>
        </p:nvSpPr>
        <p:spPr>
          <a:xfrm>
            <a:off x="382692" y="1388794"/>
            <a:ext cx="11426616" cy="4929710"/>
          </a:xfrm>
        </p:spPr>
        <p:txBody>
          <a:bodyPr/>
          <a:lstStyle/>
          <a:p>
            <a:pPr marL="0" indent="0">
              <a:buNone/>
            </a:pPr>
            <a:r>
              <a:rPr lang="en-US"/>
              <a:t>Our model of concordance reading: </a:t>
            </a:r>
            <a:r>
              <a:rPr lang="en-US">
                <a:solidFill>
                  <a:schemeClr val="accent2">
                    <a:lumMod val="50000"/>
                  </a:schemeClr>
                </a:solidFill>
              </a:rPr>
              <a:t>analysis tree</a:t>
            </a:r>
            <a:endParaRPr lang="en-US">
              <a:solidFill>
                <a:schemeClr val="accent1">
                  <a:lumMod val="50000"/>
                </a:schemeClr>
              </a:solidFill>
            </a:endParaRPr>
          </a:p>
          <a:p>
            <a:r>
              <a:rPr lang="en-US">
                <a:solidFill>
                  <a:schemeClr val="accent1">
                    <a:lumMod val="50000"/>
                  </a:schemeClr>
                </a:solidFill>
              </a:rPr>
              <a:t>Selecting</a:t>
            </a:r>
            <a:r>
              <a:rPr lang="en-US"/>
              <a:t> creates branches that “zoom in” on a subset of lines</a:t>
            </a:r>
            <a:br>
              <a:rPr lang="en-US"/>
            </a:br>
            <a:r>
              <a:rPr lang="en-US"/>
              <a:t>➞ </a:t>
            </a:r>
            <a:r>
              <a:rPr lang="en-US">
                <a:solidFill>
                  <a:schemeClr val="accent2">
                    <a:lumMod val="50000"/>
                  </a:schemeClr>
                </a:solidFill>
              </a:rPr>
              <a:t>subset node</a:t>
            </a:r>
            <a:endParaRPr lang="en-US"/>
          </a:p>
          <a:p>
            <a:pPr lvl="1"/>
            <a:r>
              <a:rPr lang="en-US"/>
              <a:t>investigate different patterns with each branch</a:t>
            </a:r>
          </a:p>
          <a:p>
            <a:pPr lvl="1"/>
            <a:r>
              <a:rPr lang="en-US"/>
              <a:t>turns history of operations into a hierarchical tree structure</a:t>
            </a:r>
          </a:p>
          <a:p>
            <a:r>
              <a:rPr lang="en-US">
                <a:solidFill>
                  <a:schemeClr val="accent1">
                    <a:lumMod val="50000"/>
                  </a:schemeClr>
                </a:solidFill>
              </a:rPr>
              <a:t>Ordering</a:t>
            </a:r>
            <a:r>
              <a:rPr lang="en-US"/>
              <a:t> and </a:t>
            </a:r>
            <a:r>
              <a:rPr lang="en-US">
                <a:solidFill>
                  <a:schemeClr val="accent1">
                    <a:lumMod val="50000"/>
                  </a:schemeClr>
                </a:solidFill>
              </a:rPr>
              <a:t>Grouping</a:t>
            </a:r>
            <a:r>
              <a:rPr lang="en-US"/>
              <a:t> algorithms change how this subset is displayed to the analyst ➞ </a:t>
            </a:r>
            <a:r>
              <a:rPr lang="en-US">
                <a:solidFill>
                  <a:schemeClr val="accent2">
                    <a:lumMod val="50000"/>
                  </a:schemeClr>
                </a:solidFill>
              </a:rPr>
              <a:t>arrangement node</a:t>
            </a:r>
          </a:p>
          <a:p>
            <a:pPr lvl="1"/>
            <a:r>
              <a:rPr lang="en-US"/>
              <a:t>different arrangements of the same subset are siblings in the tree</a:t>
            </a:r>
          </a:p>
          <a:p>
            <a:pPr lvl="1"/>
            <a:r>
              <a:rPr lang="en-US"/>
              <a:t>default arrangement: original corpus order</a:t>
            </a:r>
          </a:p>
          <a:p>
            <a:r>
              <a:rPr lang="en-US"/>
              <a:t>Each node corresponds to a </a:t>
            </a:r>
            <a:r>
              <a:rPr lang="en-US">
                <a:solidFill>
                  <a:schemeClr val="accent2">
                    <a:lumMod val="50000"/>
                  </a:schemeClr>
                </a:solidFill>
              </a:rPr>
              <a:t>concordance view</a:t>
            </a:r>
          </a:p>
        </p:txBody>
      </p:sp>
      <p:sp>
        <p:nvSpPr>
          <p:cNvPr id="4" name="Slide Number Placeholder 3">
            <a:extLst>
              <a:ext uri="{FF2B5EF4-FFF2-40B4-BE49-F238E27FC236}">
                <a16:creationId xmlns:a16="http://schemas.microsoft.com/office/drawing/2014/main" id="{53A8BD4A-41FF-B8E3-2C8F-EAAD5A479260}"/>
              </a:ext>
            </a:extLst>
          </p:cNvPr>
          <p:cNvSpPr>
            <a:spLocks noGrp="1"/>
          </p:cNvSpPr>
          <p:nvPr>
            <p:ph type="sldNum" sz="quarter" idx="12"/>
          </p:nvPr>
        </p:nvSpPr>
        <p:spPr/>
        <p:txBody>
          <a:bodyPr/>
          <a:lstStyle/>
          <a:p>
            <a:fld id="{B2EB7B1D-155F-DE45-A4D9-3453DB08EE0D}" type="slidenum">
              <a:rPr lang="en-GB"/>
              <a:pPr/>
              <a:t>60</a:t>
            </a:fld>
            <a:endParaRPr lang="en-GB"/>
          </a:p>
        </p:txBody>
      </p:sp>
      <p:sp>
        <p:nvSpPr>
          <p:cNvPr id="5" name="Date Placeholder 4">
            <a:extLst>
              <a:ext uri="{FF2B5EF4-FFF2-40B4-BE49-F238E27FC236}">
                <a16:creationId xmlns:a16="http://schemas.microsoft.com/office/drawing/2014/main" id="{FF85416F-C42C-1EEB-1B0A-5321F0686343}"/>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34AC1388-B83A-26C0-477C-289B8982AD86}"/>
              </a:ext>
            </a:extLst>
          </p:cNvPr>
          <p:cNvSpPr>
            <a:spLocks noGrp="1"/>
          </p:cNvSpPr>
          <p:nvPr>
            <p:ph type="ftr" sz="quarter" idx="11"/>
          </p:nvPr>
        </p:nvSpPr>
        <p:spPr/>
        <p:txBody>
          <a:bodyPr/>
          <a:lstStyle/>
          <a:p>
            <a:r>
              <a:rPr lang="en-US"/>
              <a:t>FlexiConc: Reading concordances with algorithms</a:t>
            </a:r>
          </a:p>
        </p:txBody>
      </p:sp>
      <p:pic>
        <p:nvPicPr>
          <p:cNvPr id="10" name="Graphic 9" descr="Deciduous tree with solid fill">
            <a:extLst>
              <a:ext uri="{FF2B5EF4-FFF2-40B4-BE49-F238E27FC236}">
                <a16:creationId xmlns:a16="http://schemas.microsoft.com/office/drawing/2014/main" id="{7BDA6C9D-91ED-3AD1-4A1C-50B0DD1B3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49466" y="562173"/>
            <a:ext cx="1208316" cy="1208316"/>
          </a:xfrm>
          <a:prstGeom prst="rect">
            <a:avLst/>
          </a:prstGeom>
          <a:effectLst>
            <a:outerShdw blurRad="50800" dist="38100" dir="2700000" algn="tl" rotWithShape="0">
              <a:prstClr val="black">
                <a:alpha val="40000"/>
              </a:prstClr>
            </a:outerShdw>
          </a:effectLst>
        </p:spPr>
      </p:pic>
      <p:pic>
        <p:nvPicPr>
          <p:cNvPr id="9" name="Graphic 8" descr="Deciduous tree with solid fill">
            <a:extLst>
              <a:ext uri="{FF2B5EF4-FFF2-40B4-BE49-F238E27FC236}">
                <a16:creationId xmlns:a16="http://schemas.microsoft.com/office/drawing/2014/main" id="{ED901046-E764-7495-4178-B87FB9D862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8312" y="138177"/>
            <a:ext cx="1724176" cy="17241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62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7CE9-B35A-C702-068E-C6A41FCFCDBE}"/>
              </a:ext>
            </a:extLst>
          </p:cNvPr>
          <p:cNvSpPr>
            <a:spLocks noGrp="1"/>
          </p:cNvSpPr>
          <p:nvPr>
            <p:ph type="title"/>
          </p:nvPr>
        </p:nvSpPr>
        <p:spPr/>
        <p:txBody>
          <a:bodyPr/>
          <a:lstStyle/>
          <a:p>
            <a:r>
              <a:rPr lang="en-US"/>
              <a:t>Combining algorithms</a:t>
            </a:r>
          </a:p>
        </p:txBody>
      </p:sp>
      <p:sp>
        <p:nvSpPr>
          <p:cNvPr id="3" name="Content Placeholder 2">
            <a:extLst>
              <a:ext uri="{FF2B5EF4-FFF2-40B4-BE49-F238E27FC236}">
                <a16:creationId xmlns:a16="http://schemas.microsoft.com/office/drawing/2014/main" id="{E624F1C9-2F50-05A7-33F2-7FD04D3B12F8}"/>
              </a:ext>
            </a:extLst>
          </p:cNvPr>
          <p:cNvSpPr>
            <a:spLocks noGrp="1"/>
          </p:cNvSpPr>
          <p:nvPr>
            <p:ph idx="1"/>
          </p:nvPr>
        </p:nvSpPr>
        <p:spPr/>
        <p:txBody>
          <a:bodyPr/>
          <a:lstStyle/>
          <a:p>
            <a:r>
              <a:rPr lang="en-US"/>
              <a:t>Subset operations can be applied in parallel or nested</a:t>
            </a:r>
          </a:p>
          <a:p>
            <a:pPr lvl="1"/>
            <a:r>
              <a:rPr lang="en-US"/>
              <a:t>consecutively narrow down to smaller subsets ➞ structure of tree</a:t>
            </a:r>
          </a:p>
          <a:p>
            <a:pPr lvl="1"/>
            <a:endParaRPr lang="en-US"/>
          </a:p>
          <a:p>
            <a:r>
              <a:rPr lang="en-US"/>
              <a:t>Arrangement operations form alternative views of a subset</a:t>
            </a:r>
          </a:p>
          <a:p>
            <a:pPr lvl="1"/>
            <a:r>
              <a:rPr lang="en-US"/>
              <a:t>consequence: can't “stack” multiple arrangements</a:t>
            </a:r>
          </a:p>
          <a:p>
            <a:pPr lvl="1"/>
            <a:r>
              <a:rPr lang="en-US"/>
              <a:t>combine sequence of </a:t>
            </a:r>
            <a:r>
              <a:rPr lang="en-US">
                <a:solidFill>
                  <a:schemeClr val="accent1">
                    <a:lumMod val="50000"/>
                  </a:schemeClr>
                </a:solidFill>
              </a:rPr>
              <a:t>Ordering</a:t>
            </a:r>
            <a:r>
              <a:rPr lang="en-US"/>
              <a:t> algorithms as tie-breakers</a:t>
            </a:r>
          </a:p>
          <a:p>
            <a:pPr lvl="1"/>
            <a:r>
              <a:rPr lang="en-US"/>
              <a:t>multiple </a:t>
            </a:r>
            <a:r>
              <a:rPr lang="en-US">
                <a:solidFill>
                  <a:schemeClr val="accent1">
                    <a:lumMod val="50000"/>
                  </a:schemeClr>
                </a:solidFill>
              </a:rPr>
              <a:t>Grouping</a:t>
            </a:r>
            <a:r>
              <a:rPr lang="en-US"/>
              <a:t> algorithms cannot (or should not) be combined</a:t>
            </a:r>
          </a:p>
          <a:p>
            <a:pPr lvl="1"/>
            <a:endParaRPr lang="en-US"/>
          </a:p>
          <a:p>
            <a:r>
              <a:rPr lang="en-US"/>
              <a:t>Arrangement node = ≤ 1 </a:t>
            </a:r>
            <a:r>
              <a:rPr lang="en-US">
                <a:solidFill>
                  <a:schemeClr val="accent1">
                    <a:lumMod val="50000"/>
                  </a:schemeClr>
                </a:solidFill>
              </a:rPr>
              <a:t>Grouping</a:t>
            </a:r>
            <a:r>
              <a:rPr lang="en-US"/>
              <a:t> + sequence of </a:t>
            </a:r>
            <a:r>
              <a:rPr lang="en-US">
                <a:solidFill>
                  <a:schemeClr val="accent1">
                    <a:lumMod val="50000"/>
                  </a:schemeClr>
                </a:solidFill>
              </a:rPr>
              <a:t>Ordering</a:t>
            </a:r>
            <a:r>
              <a:rPr lang="en-US"/>
              <a:t> algo's</a:t>
            </a:r>
          </a:p>
          <a:p>
            <a:pPr lvl="1"/>
            <a:r>
              <a:rPr lang="en-US">
                <a:solidFill>
                  <a:schemeClr val="accent1">
                    <a:lumMod val="50000"/>
                  </a:schemeClr>
                </a:solidFill>
              </a:rPr>
              <a:t>Grouping</a:t>
            </a:r>
            <a:r>
              <a:rPr lang="en-US"/>
              <a:t> determines main structure, </a:t>
            </a:r>
            <a:r>
              <a:rPr lang="en-US">
                <a:solidFill>
                  <a:schemeClr val="accent1">
                    <a:lumMod val="50000"/>
                  </a:schemeClr>
                </a:solidFill>
              </a:rPr>
              <a:t>Ordering</a:t>
            </a:r>
            <a:r>
              <a:rPr lang="en-US"/>
              <a:t> applies within groups</a:t>
            </a:r>
          </a:p>
          <a:p>
            <a:pPr lvl="1"/>
            <a:endParaRPr lang="en-US"/>
          </a:p>
        </p:txBody>
      </p:sp>
      <p:sp>
        <p:nvSpPr>
          <p:cNvPr id="4" name="Date Placeholder 3">
            <a:extLst>
              <a:ext uri="{FF2B5EF4-FFF2-40B4-BE49-F238E27FC236}">
                <a16:creationId xmlns:a16="http://schemas.microsoft.com/office/drawing/2014/main" id="{648C0B76-E858-114B-C9CB-AACDF17388EE}"/>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CFA81DD3-D4A0-C4A2-72D0-D457D0C57D3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070FCF98-B070-A399-B29D-960AF6A0B0F0}"/>
              </a:ext>
            </a:extLst>
          </p:cNvPr>
          <p:cNvSpPr>
            <a:spLocks noGrp="1"/>
          </p:cNvSpPr>
          <p:nvPr>
            <p:ph type="sldNum" sz="quarter" idx="12"/>
          </p:nvPr>
        </p:nvSpPr>
        <p:spPr/>
        <p:txBody>
          <a:bodyPr/>
          <a:lstStyle/>
          <a:p>
            <a:fld id="{B2EB7B1D-155F-DE45-A4D9-3453DB08EE0D}" type="slidenum">
              <a:rPr lang="en-GB"/>
              <a:pPr/>
              <a:t>61</a:t>
            </a:fld>
            <a:endParaRPr lang="en-GB"/>
          </a:p>
        </p:txBody>
      </p:sp>
    </p:spTree>
    <p:extLst>
      <p:ext uri="{BB962C8B-B14F-4D97-AF65-F5344CB8AC3E}">
        <p14:creationId xmlns:p14="http://schemas.microsoft.com/office/powerpoint/2010/main" val="3466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4FF9-FD61-894E-CF1C-0E4D1CC7A264}"/>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123F20D-A80F-DA3C-3092-C16C7B2EAC8B}"/>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93A90BAE-DD15-BF76-B07D-2FAF638C5743}"/>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376E1CE5-A59F-14A4-2930-A54E0BF966E2}"/>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52CD18E-1982-E0D8-B0E2-B55CF9FAC231}"/>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7B4ED05A-A19C-AF51-615D-A2344E80EB8E}"/>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5C86C9FF-8C00-2D46-ACC1-A98A3C4EC7A2}"/>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E6C38DC-74C6-723A-CB92-ED687B3F4727}"/>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C28AF7C-CBE2-6139-17F7-5F0F787583A2}"/>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78D6F72B-C308-2E48-6BC2-42BD47F04310}"/>
              </a:ext>
            </a:extLst>
          </p:cNvPr>
          <p:cNvSpPr txBox="1"/>
          <p:nvPr/>
        </p:nvSpPr>
        <p:spPr>
          <a:xfrm>
            <a:off x="80375" y="1198467"/>
            <a:ext cx="3586850" cy="5577718"/>
          </a:xfrm>
          <a:prstGeom prst="rect">
            <a:avLst/>
          </a:prstGeom>
          <a:noFill/>
        </p:spPr>
        <p:txBody>
          <a:bodyPr wrap="square" lIns="0" tIns="0" rIns="0" bIns="0" rtlCol="0">
            <a:noAutofit/>
          </a:bodyPr>
          <a:lstStyle/>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F89BBE9D-1191-2845-FEA5-E6032415AC96}"/>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1A949E8D-F371-BE66-E1E7-0D5B5541B17F}"/>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4278D11-1C56-FAAB-1242-0A592771CB2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27C5DBC-D98A-12E5-83E9-62D41C90918A}"/>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33" name="Rounded Rectangle 32">
            <a:extLst>
              <a:ext uri="{FF2B5EF4-FFF2-40B4-BE49-F238E27FC236}">
                <a16:creationId xmlns:a16="http://schemas.microsoft.com/office/drawing/2014/main" id="{CCFB7943-7481-573A-58C5-EF2A47783B63}"/>
              </a:ext>
            </a:extLst>
          </p:cNvPr>
          <p:cNvSpPr/>
          <p:nvPr/>
        </p:nvSpPr>
        <p:spPr>
          <a:xfrm>
            <a:off x="404619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4" name="Rounded Rectangle 3">
            <a:extLst>
              <a:ext uri="{FF2B5EF4-FFF2-40B4-BE49-F238E27FC236}">
                <a16:creationId xmlns:a16="http://schemas.microsoft.com/office/drawing/2014/main" id="{F11AED9A-6B79-734E-9276-D0F5C5C80EBD}"/>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2" name="Rounded Rectangle 1">
            <a:extLst>
              <a:ext uri="{FF2B5EF4-FFF2-40B4-BE49-F238E27FC236}">
                <a16:creationId xmlns:a16="http://schemas.microsoft.com/office/drawing/2014/main" id="{ED08823A-FC2B-FAB2-DE5B-1CA5AC0068F6}"/>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769D8BA6-EDA9-8E8A-CCD9-3B0F47F53D78}"/>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sp>
        <p:nvSpPr>
          <p:cNvPr id="5" name="TextBox 4">
            <a:extLst>
              <a:ext uri="{FF2B5EF4-FFF2-40B4-BE49-F238E27FC236}">
                <a16:creationId xmlns:a16="http://schemas.microsoft.com/office/drawing/2014/main" id="{12F4C022-F522-B905-4690-91D0B9CD0D17}"/>
              </a:ext>
            </a:extLst>
          </p:cNvPr>
          <p:cNvSpPr txBox="1"/>
          <p:nvPr/>
        </p:nvSpPr>
        <p:spPr>
          <a:xfrm>
            <a:off x="4525579" y="3187107"/>
            <a:ext cx="6961239"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a:ea typeface="+mn-ea"/>
                <a:cs typeface="+mn-cs"/>
              </a:rPr>
              <a:t>Welcome to</a:t>
            </a:r>
            <a:br>
              <a:rPr kumimoji="0" lang="en-US" sz="3200" b="0" i="0" u="none" strike="noStrike" kern="1200" cap="none" spc="0" normalizeH="0" baseline="0" noProof="0">
                <a:ln>
                  <a:noFill/>
                </a:ln>
                <a:solidFill>
                  <a:srgbClr val="000000"/>
                </a:solidFill>
                <a:effectLst/>
                <a:uLnTx/>
                <a:uFillTx/>
                <a:latin typeface="Calibri"/>
                <a:ea typeface="+mn-ea"/>
                <a:cs typeface="+mn-cs"/>
              </a:rPr>
            </a:br>
            <a:r>
              <a:rPr kumimoji="0" lang="en-US" sz="6600" b="1" i="0" u="none" strike="noStrike" kern="1200" cap="none" spc="0" normalizeH="0" baseline="0" noProof="0">
                <a:ln>
                  <a:noFill/>
                </a:ln>
                <a:solidFill>
                  <a:srgbClr val="F4AAB9">
                    <a:lumMod val="90000"/>
                  </a:srgbClr>
                </a:solidFill>
                <a:effectLst/>
                <a:uLnTx/>
                <a:uFillTx/>
                <a:latin typeface="Candara" panose="020E0502030303020204" pitchFamily="34" charset="0"/>
                <a:ea typeface="+mn-ea"/>
                <a:cs typeface="+mn-cs"/>
              </a:rPr>
              <a:t>Candy</a:t>
            </a:r>
            <a:r>
              <a:rPr kumimoji="0" lang="en-US" sz="6600" b="1" i="0" u="none" strike="noStrike" kern="1200" cap="none" spc="0" normalizeH="0" baseline="0" noProof="0">
                <a:ln>
                  <a:noFill/>
                </a:ln>
                <a:solidFill>
                  <a:srgbClr val="54C5F3"/>
                </a:solidFill>
                <a:effectLst/>
                <a:uLnTx/>
                <a:uFillTx/>
                <a:latin typeface="Candara" panose="020E0502030303020204" pitchFamily="34" charset="0"/>
                <a:ea typeface="+mn-ea"/>
                <a:cs typeface="+mn-cs"/>
              </a:rPr>
              <a:t>Conc</a:t>
            </a:r>
            <a:endParaRPr kumimoji="0" lang="en-US" sz="3200" b="1" i="0" u="none" strike="noStrike" kern="1200" cap="none" spc="0" normalizeH="0" baseline="0" noProof="0">
              <a:ln>
                <a:noFill/>
              </a:ln>
              <a:solidFill>
                <a:srgbClr val="54C5F3"/>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5005233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E7E2-7FDD-F1F1-4692-E08A55739CD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2365092-D01B-3197-5CB4-CA74C1FC2AD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728A5183-11FA-5619-556D-84FB3873D9D4}"/>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BCDC53EA-7B58-29F7-F251-9BC74E2A4B7E}"/>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4135064E-35A4-44EE-0A67-F41F5F6C9862}"/>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C7C99EA8-58C5-A7AE-EA3A-308DAD9F4FA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1726FDE-8525-9131-EC4B-44E089573CB6}"/>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D86281FF-D736-1543-A39E-6B1165FCE930}"/>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9E9FE00C-B354-31F7-2DD3-D6D6E5D785D6}"/>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ADA2EC8-65C1-D7EA-E6BF-CB60FBDFED84}"/>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A8C09832-6122-1DF4-439D-2AE81DAB9585}"/>
              </a:ext>
            </a:extLst>
          </p:cNvPr>
          <p:cNvPicPr>
            <a:picLocks noChangeAspect="1"/>
          </p:cNvPicPr>
          <p:nvPr/>
        </p:nvPicPr>
        <p:blipFill>
          <a:blip r:embed="rId2"/>
          <a:srcRect t="751" b="751"/>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7B769165-525D-5B42-EF21-DD0FD891013B}"/>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6BA1DDB0-5441-EE2A-4743-31A3C138191B}"/>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BD2DD4E8-3ADC-E468-7F59-712F4E1E34D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34E7135-581D-99B6-536A-06E70814E2B1}"/>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33" name="Rounded Rectangle 32">
            <a:extLst>
              <a:ext uri="{FF2B5EF4-FFF2-40B4-BE49-F238E27FC236}">
                <a16:creationId xmlns:a16="http://schemas.microsoft.com/office/drawing/2014/main" id="{4D78B154-E777-CCA7-3157-FDCE551DCB12}"/>
              </a:ext>
            </a:extLst>
          </p:cNvPr>
          <p:cNvSpPr/>
          <p:nvPr/>
        </p:nvSpPr>
        <p:spPr>
          <a:xfrm>
            <a:off x="404619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4" name="Rounded Rectangle 3">
            <a:extLst>
              <a:ext uri="{FF2B5EF4-FFF2-40B4-BE49-F238E27FC236}">
                <a16:creationId xmlns:a16="http://schemas.microsoft.com/office/drawing/2014/main" id="{86515616-8067-A3C9-CCA8-8515E726EBF3}"/>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2" name="Rounded Rectangle 1">
            <a:extLst>
              <a:ext uri="{FF2B5EF4-FFF2-40B4-BE49-F238E27FC236}">
                <a16:creationId xmlns:a16="http://schemas.microsoft.com/office/drawing/2014/main" id="{3EEF589F-595D-A0DD-32C3-C699DF4C1BF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grpSp>
        <p:nvGrpSpPr>
          <p:cNvPr id="3" name="Group 2">
            <a:extLst>
              <a:ext uri="{FF2B5EF4-FFF2-40B4-BE49-F238E27FC236}">
                <a16:creationId xmlns:a16="http://schemas.microsoft.com/office/drawing/2014/main" id="{063F28AB-4B62-8A60-3BA7-200E2B7955AE}"/>
              </a:ext>
            </a:extLst>
          </p:cNvPr>
          <p:cNvGrpSpPr/>
          <p:nvPr/>
        </p:nvGrpSpPr>
        <p:grpSpPr>
          <a:xfrm>
            <a:off x="282959" y="537344"/>
            <a:ext cx="1435608" cy="664488"/>
            <a:chOff x="282959" y="537344"/>
            <a:chExt cx="1435608" cy="664488"/>
          </a:xfrm>
        </p:grpSpPr>
        <p:cxnSp>
          <p:nvCxnSpPr>
            <p:cNvPr id="5" name="Straight Arrow Connector 4">
              <a:extLst>
                <a:ext uri="{FF2B5EF4-FFF2-40B4-BE49-F238E27FC236}">
                  <a16:creationId xmlns:a16="http://schemas.microsoft.com/office/drawing/2014/main" id="{7D598FBE-C5A9-6181-D7D5-8B1EF624EABD}"/>
                </a:ext>
              </a:extLst>
            </p:cNvPr>
            <p:cNvCxnSpPr>
              <a:cxnSpLocks/>
              <a:stCxn id="6"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2D86DAAA-260E-387B-CD81-465A603C4E1C}"/>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sp>
        <p:nvSpPr>
          <p:cNvPr id="8" name="Rounded Rectangle 7">
            <a:extLst>
              <a:ext uri="{FF2B5EF4-FFF2-40B4-BE49-F238E27FC236}">
                <a16:creationId xmlns:a16="http://schemas.microsoft.com/office/drawing/2014/main" id="{8E25537F-DB4B-DE6F-6347-187D3C472AA7}"/>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spTree>
    <p:extLst>
      <p:ext uri="{BB962C8B-B14F-4D97-AF65-F5344CB8AC3E}">
        <p14:creationId xmlns:p14="http://schemas.microsoft.com/office/powerpoint/2010/main" val="273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C4E33-184C-0841-E4EE-18161117CAE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0CA6009-DB23-DB38-7F3D-D090B9FC580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3E1EB99-2FFB-1340-1E4A-DBF5EA6BC516}"/>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96BFF207-6641-DC2B-13DF-9C2910544F86}"/>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16C37BE6-7876-8D8B-D1F8-9DE6C6E0F70D}"/>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F724D0D8-6D3E-FAA0-31E3-C49E38F66C07}"/>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5A83DE94-521F-DB61-4EEA-9BBF138A9109}"/>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DB1726F8-1AD9-617A-7272-61A6C5DA6D3F}"/>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948CAB5D-69EF-82BE-17A3-D7868021A773}"/>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5DE52103-3FE8-79AC-BF7B-94DF9A6B50C0}"/>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random</a:t>
            </a:r>
          </a:p>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descr="A screenshot of a computer&#10;&#10;Description automatically generated">
            <a:extLst>
              <a:ext uri="{FF2B5EF4-FFF2-40B4-BE49-F238E27FC236}">
                <a16:creationId xmlns:a16="http://schemas.microsoft.com/office/drawing/2014/main" id="{F5B8884F-FB7F-A2F5-BE3B-CF47953A5FEB}"/>
              </a:ext>
            </a:extLst>
          </p:cNvPr>
          <p:cNvPicPr>
            <a:picLocks noChangeAspect="1"/>
          </p:cNvPicPr>
          <p:nvPr/>
        </p:nvPicPr>
        <p:blipFill rotWithShape="1">
          <a:blip r:embed="rId2"/>
          <a:srcRect t="7057"/>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83860C9F-A1FE-C67B-7654-91EFB899D24C}"/>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41373D5D-B080-92EB-6E76-8E368883465E}"/>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C6926F1-EAC9-69B3-7F93-DF28028DFFD1}"/>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087CC4D-4153-3759-89ED-01AC26A1766F}"/>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42C7FC6C-E73A-8703-BDA8-9C6DAD3CCE3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3219104F-F80F-F471-0EA2-E1CC077D1E7A}"/>
              </a:ext>
            </a:extLst>
          </p:cNvPr>
          <p:cNvGrpSpPr/>
          <p:nvPr/>
        </p:nvGrpSpPr>
        <p:grpSpPr>
          <a:xfrm>
            <a:off x="4087185" y="1148893"/>
            <a:ext cx="1562844" cy="360000"/>
            <a:chOff x="82196" y="115421"/>
            <a:chExt cx="1562844" cy="360000"/>
          </a:xfrm>
        </p:grpSpPr>
        <p:sp>
          <p:nvSpPr>
            <p:cNvPr id="30" name="Rounded Rectangle 29">
              <a:extLst>
                <a:ext uri="{FF2B5EF4-FFF2-40B4-BE49-F238E27FC236}">
                  <a16:creationId xmlns:a16="http://schemas.microsoft.com/office/drawing/2014/main" id="{313A64FD-6F7F-9DD2-EFCB-EA51DAC14FE4}"/>
                </a:ext>
              </a:extLst>
            </p:cNvPr>
            <p:cNvSpPr/>
            <p:nvPr/>
          </p:nvSpPr>
          <p:spPr>
            <a:xfrm>
              <a:off x="82197" y="115421"/>
              <a:ext cx="1562843"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random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2A8873A0-4C7A-3E13-7181-02F083857ACC}"/>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40053E58-A117-73EE-575D-EBB867E5668E}"/>
              </a:ext>
            </a:extLst>
          </p:cNvPr>
          <p:cNvSpPr/>
          <p:nvPr/>
        </p:nvSpPr>
        <p:spPr>
          <a:xfrm>
            <a:off x="565002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19B8241B-E791-344E-D05D-B8FA5479A07E}"/>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EEE7572D-CFB8-ED2C-8CD6-50A13828B6B5}"/>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B7069B09-18C5-E674-92D9-4EB75B3A24CF}"/>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DFE9E56C-203D-A1E9-F430-63C09F5D874F}"/>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1CB97BA-EEB6-13AC-E16B-08ADDE61955D}"/>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2555904E-56B4-6089-4387-34F2FFA17FC9}"/>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B55FE083-7C8A-C9C2-AFCA-CB04B3AE94B6}"/>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4E0C0003-92E5-8254-2118-BF9F3301F967}"/>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spTree>
    <p:extLst>
      <p:ext uri="{BB962C8B-B14F-4D97-AF65-F5344CB8AC3E}">
        <p14:creationId xmlns:p14="http://schemas.microsoft.com/office/powerpoint/2010/main" val="389432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7817C-81D8-F46B-F8C5-07C8EF73218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246FE00-BD6A-4069-D02D-C21393BF40E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5C333C2A-8CC1-A622-790F-9527F13979DB}"/>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8F0327DC-70FF-11DC-E686-6B12A82C35D6}"/>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0387AA6-F934-2A80-2FB8-BBBB9096E29F}"/>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A2E2818C-A939-DDD9-CFAE-BABB693220C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40D2EF5E-98DF-3463-A8E4-78A4C06B603B}"/>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6C303278-21DC-B74F-62A8-9A3BAC57472F}"/>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0633A8BE-A838-DEA4-6E97-0FFC9F63F495}"/>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4D3F60BA-17C4-03E5-8C0E-1D0F0652AC5F}"/>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p:txBody>
      </p:sp>
      <p:pic>
        <p:nvPicPr>
          <p:cNvPr id="21" name="Picture 20">
            <a:extLst>
              <a:ext uri="{FF2B5EF4-FFF2-40B4-BE49-F238E27FC236}">
                <a16:creationId xmlns:a16="http://schemas.microsoft.com/office/drawing/2014/main" id="{F570074E-EB2A-9456-339E-9E4F793E82BB}"/>
              </a:ext>
            </a:extLst>
          </p:cNvPr>
          <p:cNvPicPr>
            <a:picLocks noChangeAspect="1"/>
          </p:cNvPicPr>
          <p:nvPr/>
        </p:nvPicPr>
        <p:blipFill>
          <a:blip r:embed="rId2"/>
          <a:srcRect t="532" b="532"/>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FFAF8557-12E6-DA10-AE76-6D78CE59C4BB}"/>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B7AD18D1-2FFE-A45A-73BF-C8F7D3B34992}"/>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63AE24F5-8FDB-AF6F-DFDA-834FC759AFC3}"/>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5FA809D-D6B2-B0D0-2C63-B737C87ABF43}"/>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9AAE63A8-14F3-60CC-2249-84B7B9B7B63A}"/>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20C71E1F-3EE7-BEA9-83AE-4F7F990CD430}"/>
              </a:ext>
            </a:extLst>
          </p:cNvPr>
          <p:cNvGrpSpPr/>
          <p:nvPr/>
        </p:nvGrpSpPr>
        <p:grpSpPr>
          <a:xfrm>
            <a:off x="4087185" y="1148893"/>
            <a:ext cx="1562844" cy="360000"/>
            <a:chOff x="82196" y="115421"/>
            <a:chExt cx="1562844" cy="360000"/>
          </a:xfrm>
        </p:grpSpPr>
        <p:sp>
          <p:nvSpPr>
            <p:cNvPr id="30" name="Rounded Rectangle 29">
              <a:extLst>
                <a:ext uri="{FF2B5EF4-FFF2-40B4-BE49-F238E27FC236}">
                  <a16:creationId xmlns:a16="http://schemas.microsoft.com/office/drawing/2014/main" id="{34362A26-79B2-6F6B-8295-3412DD152C6E}"/>
                </a:ext>
              </a:extLst>
            </p:cNvPr>
            <p:cNvSpPr/>
            <p:nvPr/>
          </p:nvSpPr>
          <p:spPr>
            <a:xfrm>
              <a:off x="82197" y="115421"/>
              <a:ext cx="1562843"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random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141FE410-D167-551B-028B-8DB9E901DCA0}"/>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E365C39A-16B9-A769-B222-B5C7E1F4DC71}"/>
              </a:ext>
            </a:extLst>
          </p:cNvPr>
          <p:cNvSpPr/>
          <p:nvPr/>
        </p:nvSpPr>
        <p:spPr>
          <a:xfrm>
            <a:off x="565002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A13186C1-97B2-EB40-A0B9-E6867FD28ED8}"/>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4A81ACD5-166C-CE7D-80F6-B01FD6405B35}"/>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A5870E64-8478-2CFC-3F77-69DD9FB5F0DA}"/>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A9F694AC-9979-0519-70B1-829B6A2C9987}"/>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297ACB23-84E0-122C-5881-0DAF54DF8225}"/>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5333D329-9EAE-305A-59F5-09603E166AD3}"/>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F6801D05-F558-4B0A-A22B-991CB7AAF3C7}"/>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7013EBFB-28D6-60E7-E941-B565D5B3FFB5}"/>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0" name="Group 19">
            <a:extLst>
              <a:ext uri="{FF2B5EF4-FFF2-40B4-BE49-F238E27FC236}">
                <a16:creationId xmlns:a16="http://schemas.microsoft.com/office/drawing/2014/main" id="{71F5DD13-9FD5-16DC-5001-B9C29C061E4D}"/>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0B4A099A-6EB0-A850-D1E6-1EDDAF96DB3D}"/>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2287955A-9182-0B45-FC4A-1BCC0E3B198F}"/>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Tree>
    <p:extLst>
      <p:ext uri="{BB962C8B-B14F-4D97-AF65-F5344CB8AC3E}">
        <p14:creationId xmlns:p14="http://schemas.microsoft.com/office/powerpoint/2010/main" val="10005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3A53D-7745-8006-DAA0-6842A3D447B1}"/>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0326D72-A0E3-D786-1AA4-E6F9AD1BF657}"/>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2FEC18A-7756-EC54-E2A8-F32BE1BD3CD7}"/>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DCD4C338-73F4-46AF-B9A2-9EAAA5EC1F0E}"/>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3B802D50-E6E5-CAC8-AC33-93A9E5AFDB65}"/>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01EC697F-0579-5BEA-2341-865B243E417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88649812-B2EF-D8FD-6078-A3EC5C475F19}"/>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490804A5-EC31-4976-FFD0-419F6C37A511}"/>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0F51310-63E9-1DB4-88F9-FEAF75D2EFF2}"/>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D543B7E-2EB0-1CDA-2029-EB6BD294F4E8}"/>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CCCCCC"/>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E65C70DF-7B6D-C345-6367-9D93A664D9DC}"/>
              </a:ext>
            </a:extLst>
          </p:cNvPr>
          <p:cNvPicPr>
            <a:picLocks noChangeAspect="1"/>
          </p:cNvPicPr>
          <p:nvPr/>
        </p:nvPicPr>
        <p:blipFill>
          <a:blip r:embed="rId2"/>
          <a:srcRect t="557" b="557"/>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1F06D455-6498-2185-2AC8-0265A26AE331}"/>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F2E39A15-4DA3-FCA6-F63F-25CCA16AF73A}"/>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257E9E88-5323-4090-7E17-A17EDB0A40B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0DA007DF-5AA0-A8C7-0CF4-09B4A62F0A21}"/>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7C7B16E0-707F-FD42-8FB1-AA2DFD704292}"/>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95C5C3BB-4EB7-B614-5C74-3FC784273AA8}"/>
              </a:ext>
            </a:extLst>
          </p:cNvPr>
          <p:cNvGrpSpPr/>
          <p:nvPr/>
        </p:nvGrpSpPr>
        <p:grpSpPr>
          <a:xfrm>
            <a:off x="4087185" y="1148893"/>
            <a:ext cx="2255864" cy="360000"/>
            <a:chOff x="82196" y="115421"/>
            <a:chExt cx="2255864" cy="360000"/>
          </a:xfrm>
        </p:grpSpPr>
        <p:sp>
          <p:nvSpPr>
            <p:cNvPr id="30" name="Rounded Rectangle 29">
              <a:extLst>
                <a:ext uri="{FF2B5EF4-FFF2-40B4-BE49-F238E27FC236}">
                  <a16:creationId xmlns:a16="http://schemas.microsoft.com/office/drawing/2014/main" id="{64C7DD04-FF11-4AE2-4756-B4C0C114B804}"/>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F3975EDB-981F-9A1C-6076-B46A0742B89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C448572C-F745-46FA-CD5B-F14540674E40}"/>
              </a:ext>
            </a:extLst>
          </p:cNvPr>
          <p:cNvSpPr/>
          <p:nvPr/>
        </p:nvSpPr>
        <p:spPr>
          <a:xfrm>
            <a:off x="6364372"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19FAC714-D1C4-FBD6-AC76-F70FB55EBB40}"/>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DBC519A0-2C9E-E536-DA7A-3A1BCB58E88F}"/>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33107F26-2A99-D692-11AC-5AEE3633F1E9}"/>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3D9AFFE6-BF5A-895E-530D-666C4319019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DA77E138-46B7-F2BD-CA39-ABC613911D8C}"/>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CC74A0FC-8BCD-34AC-2156-7408053502DA}"/>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698EF0D3-215E-B1BF-6BF3-69F9D2518B26}"/>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239371B-4740-2BED-471A-C35DC8AB70BB}"/>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34" name="Group 33">
            <a:extLst>
              <a:ext uri="{FF2B5EF4-FFF2-40B4-BE49-F238E27FC236}">
                <a16:creationId xmlns:a16="http://schemas.microsoft.com/office/drawing/2014/main" id="{33D61F53-23DC-49DA-5E53-C71D31185F6C}"/>
              </a:ext>
            </a:extLst>
          </p:cNvPr>
          <p:cNvGrpSpPr/>
          <p:nvPr/>
        </p:nvGrpSpPr>
        <p:grpSpPr>
          <a:xfrm>
            <a:off x="2261419" y="1927123"/>
            <a:ext cx="1619370" cy="490001"/>
            <a:chOff x="2040210" y="822559"/>
            <a:chExt cx="1619370" cy="490001"/>
          </a:xfrm>
        </p:grpSpPr>
        <p:cxnSp>
          <p:nvCxnSpPr>
            <p:cNvPr id="35" name="Straight Arrow Connector 34">
              <a:extLst>
                <a:ext uri="{FF2B5EF4-FFF2-40B4-BE49-F238E27FC236}">
                  <a16:creationId xmlns:a16="http://schemas.microsoft.com/office/drawing/2014/main" id="{F16E9686-D57B-A305-C2D3-62195702E53B}"/>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3D970ECE-83B1-AE3D-F264-BE95200DC5C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Tree>
    <p:extLst>
      <p:ext uri="{BB962C8B-B14F-4D97-AF65-F5344CB8AC3E}">
        <p14:creationId xmlns:p14="http://schemas.microsoft.com/office/powerpoint/2010/main" val="2365939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A8AD-6A26-295C-3076-66B5C38DF2B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FED8411-4E8A-E08F-EEE1-5A35217D250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9612019E-E615-3976-FBA6-35F2978F79A1}"/>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731F74D6-0339-B6AA-CD05-6F761634F898}"/>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05931055-CC1A-898E-20D4-D530DF0C6E27}"/>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BC02CDE2-2DFC-1D96-0503-1BDBE3B262E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B7090D5C-4DDB-A2E0-888F-07EF7AD72046}"/>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F16131BA-3336-29D6-D6B3-446535EF23F2}"/>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29A18E42-BF68-B883-6985-698E5400FA95}"/>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A8DE795B-EB00-D3F4-58ED-2597F011166C}"/>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p:txBody>
      </p:sp>
      <p:pic>
        <p:nvPicPr>
          <p:cNvPr id="21" name="Picture 20">
            <a:extLst>
              <a:ext uri="{FF2B5EF4-FFF2-40B4-BE49-F238E27FC236}">
                <a16:creationId xmlns:a16="http://schemas.microsoft.com/office/drawing/2014/main" id="{F4CD3A57-38A2-4A49-7D9C-E654945097BE}"/>
              </a:ext>
            </a:extLst>
          </p:cNvPr>
          <p:cNvPicPr>
            <a:picLocks noChangeAspect="1"/>
          </p:cNvPicPr>
          <p:nvPr/>
        </p:nvPicPr>
        <p:blipFill>
          <a:blip r:embed="rId2"/>
          <a:srcRect t="616" b="616"/>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447C62B7-70C6-C3C6-9607-121C85D45C8D}"/>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42C62A5D-4243-8DA1-E31F-7838F12EB25B}"/>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09BE38AC-559C-6101-FFCB-ED7C17A767C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5E0EB397-DE7C-9579-6C6B-784F227246B0}"/>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9A7C3865-5DF0-BBCB-0286-E4289E930E62}"/>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7EE37280-D745-24A8-042F-67CDF752A464}"/>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7055D578-A8E5-C547-BDB8-32AB868B06E7}"/>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AA4C6A60-E079-B279-9225-AF2D4179F2FE}"/>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D1B15526-0E41-92A8-47BB-FD314F7516CA}"/>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4AB769A6-5857-D957-4605-D0FE8CC59C32}"/>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C9314503-6D91-98EA-48C2-F1FA64F6BB2B}"/>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E9468ED2-F2C8-63DF-70B2-B3CA5C050CB9}"/>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05217CB0-09A4-1B12-41F1-EF6081167E86}"/>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045B55A5-3A78-7ECE-C562-525B34E74F0A}"/>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466A4FDD-37CA-4790-407A-F2D73B266E4F}"/>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6C22DB7E-38BA-6EE8-8E96-1DA22979499C}"/>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0841BAA-F318-5FE0-C68E-C4B0F5A394A9}"/>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0" name="Group 19">
            <a:extLst>
              <a:ext uri="{FF2B5EF4-FFF2-40B4-BE49-F238E27FC236}">
                <a16:creationId xmlns:a16="http://schemas.microsoft.com/office/drawing/2014/main" id="{709C88D5-931A-B8CC-4E94-1EB5D9406F03}"/>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BB2E9BC9-185B-57EF-446E-07C3E13C9EE2}"/>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F15544C9-423A-25C6-99A1-FC11BEF3B92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1F4B303D-4D85-0EC5-2CB4-8E72ACA79F53}"/>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spTree>
    <p:extLst>
      <p:ext uri="{BB962C8B-B14F-4D97-AF65-F5344CB8AC3E}">
        <p14:creationId xmlns:p14="http://schemas.microsoft.com/office/powerpoint/2010/main" val="10522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B7839-6F61-1233-2220-05DFAC4634C4}"/>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BC9FF47-140C-CB52-0673-DB67CE24C79A}"/>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B10100C2-764E-2766-0EE3-7071A9A672B7}"/>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412B4BBE-4DB0-DDAD-8131-CF0B68504AB3}"/>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78494219-EE5E-D28C-116F-A673462C93C3}"/>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33D3D9D8-6868-B206-50BA-3D66DE57B73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AE5AD4AE-8EB7-ADA7-0E56-9B2AC3EF1CA4}"/>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68331BD-F2D7-417B-62E3-DB524CCA090C}"/>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8D5A5C94-C8BF-278E-CEF9-9852C5774591}"/>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D4F2904A-86CC-F789-5A99-D965D0365481}"/>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0F563985-DDFD-E231-F497-7BE7782CA6AA}"/>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054CDC15-AA6E-AE30-C8FB-48DECC17C9D0}"/>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C65EE5B7-916D-9D0E-7597-1DA04F8568B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partition by POS tag of token L1</a:t>
              </a:r>
            </a:p>
          </p:txBody>
        </p:sp>
        <p:sp>
          <p:nvSpPr>
            <p:cNvPr id="24" name="Rounded Rectangle 23">
              <a:extLst>
                <a:ext uri="{FF2B5EF4-FFF2-40B4-BE49-F238E27FC236}">
                  <a16:creationId xmlns:a16="http://schemas.microsoft.com/office/drawing/2014/main" id="{75CA512C-64B0-EB21-95B7-322B8B2EADF9}"/>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4BAF1F15-75C1-F5F6-91F6-E8AA7B9A18A7}"/>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E3CB002D-F45A-AD3A-20EA-C7E05B3B32CB}"/>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F3F13BE7-107F-9152-0DF7-D90DDEB1B724}"/>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7C10F235-9B7C-11DE-0903-980EA147611D}"/>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4BD45AAF-F02E-CF65-FE14-E3EFCA4DE658}"/>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3" name="Picture 2" descr="A purple and white rectangular box with numbers&#10;&#10;Description automatically generated with medium confidence">
            <a:extLst>
              <a:ext uri="{FF2B5EF4-FFF2-40B4-BE49-F238E27FC236}">
                <a16:creationId xmlns:a16="http://schemas.microsoft.com/office/drawing/2014/main" id="{962BCDBC-D8A3-DC3C-A69D-9263E035717B}"/>
              </a:ext>
            </a:extLst>
          </p:cNvPr>
          <p:cNvPicPr>
            <a:picLocks noChangeAspect="1"/>
          </p:cNvPicPr>
          <p:nvPr/>
        </p:nvPicPr>
        <p:blipFill>
          <a:blip r:embed="rId2"/>
          <a:stretch>
            <a:fillRect/>
          </a:stretch>
        </p:blipFill>
        <p:spPr>
          <a:xfrm>
            <a:off x="3860374" y="2109346"/>
            <a:ext cx="8329086" cy="2770661"/>
          </a:xfrm>
          <a:prstGeom prst="rect">
            <a:avLst/>
          </a:prstGeom>
        </p:spPr>
      </p:pic>
      <p:sp>
        <p:nvSpPr>
          <p:cNvPr id="2" name="Rounded Rectangle 1">
            <a:extLst>
              <a:ext uri="{FF2B5EF4-FFF2-40B4-BE49-F238E27FC236}">
                <a16:creationId xmlns:a16="http://schemas.microsoft.com/office/drawing/2014/main" id="{590955C5-1EF0-2D77-7F07-627B44CE6192}"/>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26B7A221-C77E-0D8F-2305-AC563D12C524}"/>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FB9804CE-F8FB-DA5C-AF91-E84847F35F69}"/>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A1DB68D4-2F41-5164-1206-9CFE8FE9AC8C}"/>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F86453B7-339C-5434-6839-88F3FFBFA40C}"/>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10" name="Group 9">
            <a:extLst>
              <a:ext uri="{FF2B5EF4-FFF2-40B4-BE49-F238E27FC236}">
                <a16:creationId xmlns:a16="http://schemas.microsoft.com/office/drawing/2014/main" id="{8CB7B1DE-83C6-4167-0A07-CC845DC9F716}"/>
              </a:ext>
            </a:extLst>
          </p:cNvPr>
          <p:cNvGrpSpPr/>
          <p:nvPr/>
        </p:nvGrpSpPr>
        <p:grpSpPr>
          <a:xfrm>
            <a:off x="282959" y="537344"/>
            <a:ext cx="1435608" cy="664488"/>
            <a:chOff x="282959" y="537344"/>
            <a:chExt cx="1435608" cy="664488"/>
          </a:xfrm>
        </p:grpSpPr>
        <p:cxnSp>
          <p:nvCxnSpPr>
            <p:cNvPr id="17" name="Straight Arrow Connector 16">
              <a:extLst>
                <a:ext uri="{FF2B5EF4-FFF2-40B4-BE49-F238E27FC236}">
                  <a16:creationId xmlns:a16="http://schemas.microsoft.com/office/drawing/2014/main" id="{03E5C94B-161D-0599-8FB6-4491B85D542B}"/>
                </a:ext>
              </a:extLst>
            </p:cNvPr>
            <p:cNvCxnSpPr>
              <a:cxnSpLocks/>
              <a:stCxn id="20"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C1E7F6A9-DB12-08E3-DFC0-A519CC2257AC}"/>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1" name="Group 20">
            <a:extLst>
              <a:ext uri="{FF2B5EF4-FFF2-40B4-BE49-F238E27FC236}">
                <a16:creationId xmlns:a16="http://schemas.microsoft.com/office/drawing/2014/main" id="{E54F25BB-01D1-28F1-FBEC-4A8043ACB24B}"/>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600B3310-B3BC-4880-59E9-D7AC5D08F603}"/>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3B2E249E-0E37-C3C9-AFFB-4CDB60B4466E}"/>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22EA9CCE-D806-E7E4-BC5B-9B661FEE3F32}"/>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spTree>
    <p:extLst>
      <p:ext uri="{BB962C8B-B14F-4D97-AF65-F5344CB8AC3E}">
        <p14:creationId xmlns:p14="http://schemas.microsoft.com/office/powerpoint/2010/main" val="2065743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7CC6-2EC8-4787-037F-4C2BC25B61E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00FA140F-0FD7-390E-2DD3-A385F9DFC21E}"/>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4F1E832B-6037-8A85-2D98-EF1B6EFB852A}"/>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65E87F31-4363-E55F-6D52-43DD4FF44B0C}"/>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3FC20690-D934-FE6D-C9C2-BA132933D334}"/>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F484A9EB-BC31-289C-9320-F7602C43ED6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6D773717-F5EA-5615-3235-C64B9892D0DC}"/>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4E595D8-0CC7-6D39-E767-A68FE7CFA464}"/>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6A65E157-5409-7166-871C-055BDE8EF986}"/>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B9AD5416-6A3C-C185-43FC-543C07C93CF1}"/>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B8713BF1-DCD8-1166-24D6-E6E25E4E0CBA}"/>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B6CED1A5-683E-FBAB-1CBB-8CC63717158A}"/>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C49882BD-AC8A-2ECB-DDA9-C968086B7070}"/>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91017EA-DC33-46CD-1C30-D75D1784C9C2}"/>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7F6429AD-BE80-9205-79E7-09A98E2E72E5}"/>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0FF84749-4376-CB6A-5778-E04C70F8B5D3}"/>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23363D01-44C0-9F35-156C-45433973749E}"/>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0C8A3783-A5A0-E48B-A5B3-EABAB4B9CFB1}"/>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340CC17E-BEB8-821C-2E70-EC91D2448D9D}"/>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F3859D6C-F487-0BD4-87A9-5DCC96FA6925}"/>
              </a:ext>
            </a:extLst>
          </p:cNvPr>
          <p:cNvPicPr>
            <a:picLocks noChangeAspect="1"/>
          </p:cNvPicPr>
          <p:nvPr/>
        </p:nvPicPr>
        <p:blipFill>
          <a:blip r:embed="rId2"/>
          <a:srcRect t="1252" b="1252"/>
          <a:stretch/>
        </p:blipFill>
        <p:spPr>
          <a:xfrm>
            <a:off x="3865245" y="2109347"/>
            <a:ext cx="8326755" cy="4748653"/>
          </a:xfrm>
          <a:prstGeom prst="rect">
            <a:avLst/>
          </a:prstGeom>
        </p:spPr>
      </p:pic>
      <p:sp>
        <p:nvSpPr>
          <p:cNvPr id="3" name="Rounded Rectangle 2">
            <a:extLst>
              <a:ext uri="{FF2B5EF4-FFF2-40B4-BE49-F238E27FC236}">
                <a16:creationId xmlns:a16="http://schemas.microsoft.com/office/drawing/2014/main" id="{60D991E3-07B3-E719-ED21-A9BC74CFA4BA}"/>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F33D3259-4DAB-0C32-92FF-685B4FFDD2E2}"/>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75557F63-4347-75FC-6CED-D6A8B5F92984}"/>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7853993B-DC70-B7BB-279A-88D7B78D51D1}"/>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11E3291-4D04-168B-8AB6-7FD6112071D2}"/>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10" name="Group 9">
            <a:extLst>
              <a:ext uri="{FF2B5EF4-FFF2-40B4-BE49-F238E27FC236}">
                <a16:creationId xmlns:a16="http://schemas.microsoft.com/office/drawing/2014/main" id="{BC5A8C2D-F6BF-FC31-E074-F80E23FED682}"/>
              </a:ext>
            </a:extLst>
          </p:cNvPr>
          <p:cNvGrpSpPr/>
          <p:nvPr/>
        </p:nvGrpSpPr>
        <p:grpSpPr>
          <a:xfrm>
            <a:off x="282959" y="537344"/>
            <a:ext cx="1435608" cy="664488"/>
            <a:chOff x="282959" y="537344"/>
            <a:chExt cx="1435608" cy="664488"/>
          </a:xfrm>
        </p:grpSpPr>
        <p:cxnSp>
          <p:nvCxnSpPr>
            <p:cNvPr id="17" name="Straight Arrow Connector 16">
              <a:extLst>
                <a:ext uri="{FF2B5EF4-FFF2-40B4-BE49-F238E27FC236}">
                  <a16:creationId xmlns:a16="http://schemas.microsoft.com/office/drawing/2014/main" id="{387B182E-780A-5947-162A-19F7483E0467}"/>
                </a:ext>
              </a:extLst>
            </p:cNvPr>
            <p:cNvCxnSpPr>
              <a:cxnSpLocks/>
              <a:stCxn id="20"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0336DF83-79D0-1C7F-8515-9043C0F016C5}"/>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1" name="Group 20">
            <a:extLst>
              <a:ext uri="{FF2B5EF4-FFF2-40B4-BE49-F238E27FC236}">
                <a16:creationId xmlns:a16="http://schemas.microsoft.com/office/drawing/2014/main" id="{9439D4B8-37A7-34D6-38FC-5F2682632A75}"/>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411EB45A-ACC1-4413-9C2C-C05D1BA7E7E2}"/>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49460FC-125D-D6EA-F5D8-9665D2FEA2B5}"/>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9A45C18C-635D-2D17-847E-AD2F207C079F}"/>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2" name="Group 31">
            <a:extLst>
              <a:ext uri="{FF2B5EF4-FFF2-40B4-BE49-F238E27FC236}">
                <a16:creationId xmlns:a16="http://schemas.microsoft.com/office/drawing/2014/main" id="{05ADD1E4-9B35-7671-A014-83221FD6FE45}"/>
              </a:ext>
            </a:extLst>
          </p:cNvPr>
          <p:cNvGrpSpPr/>
          <p:nvPr/>
        </p:nvGrpSpPr>
        <p:grpSpPr>
          <a:xfrm>
            <a:off x="2746429" y="3115944"/>
            <a:ext cx="1065610" cy="501533"/>
            <a:chOff x="2398861" y="820083"/>
            <a:chExt cx="1065610" cy="501533"/>
          </a:xfrm>
        </p:grpSpPr>
        <p:cxnSp>
          <p:nvCxnSpPr>
            <p:cNvPr id="34" name="Straight Arrow Connector 33">
              <a:extLst>
                <a:ext uri="{FF2B5EF4-FFF2-40B4-BE49-F238E27FC236}">
                  <a16:creationId xmlns:a16="http://schemas.microsoft.com/office/drawing/2014/main" id="{0719287E-8298-A061-1AEF-6B3B4BBC32D8}"/>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43B341E-ABDA-C9AE-0471-961F8BA0D3A5}"/>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7561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p:cNvSpPr>
            <a:spLocks noGrp="1"/>
          </p:cNvSpPr>
          <p:nvPr>
            <p:ph type="sldNum" sz="quarter" idx="4294967295"/>
          </p:nvPr>
        </p:nvSpPr>
        <p:spPr bwMode="auto">
          <a:xfrm>
            <a:off x="9448800" y="6540500"/>
            <a:ext cx="2743200" cy="317500"/>
          </a:xfrm>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7</a:t>
            </a:fld>
            <a:endParaRPr lang="en-GB" sz="1400">
              <a:latin typeface="Arial" pitchFamily="34" charset="0"/>
            </a:endParaRPr>
          </a:p>
        </p:txBody>
      </p:sp>
      <p:pic>
        <p:nvPicPr>
          <p:cNvPr id="446466" name="Picture 2" descr="~AUT0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9144000" cy="579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sp>
        <p:nvSpPr>
          <p:cNvPr id="446468" name="Oval 4"/>
          <p:cNvSpPr>
            <a:spLocks noChangeArrowheads="1"/>
          </p:cNvSpPr>
          <p:nvPr/>
        </p:nvSpPr>
        <p:spPr bwMode="auto">
          <a:xfrm>
            <a:off x="8991600" y="1295400"/>
            <a:ext cx="1447800" cy="6858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69" name="Oval 5"/>
          <p:cNvSpPr>
            <a:spLocks noChangeArrowheads="1"/>
          </p:cNvSpPr>
          <p:nvPr/>
        </p:nvSpPr>
        <p:spPr bwMode="auto">
          <a:xfrm>
            <a:off x="7315200" y="4876800"/>
            <a:ext cx="1752600" cy="6096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70" name="Oval 6"/>
          <p:cNvSpPr>
            <a:spLocks noChangeArrowheads="1"/>
          </p:cNvSpPr>
          <p:nvPr/>
        </p:nvSpPr>
        <p:spPr bwMode="auto">
          <a:xfrm>
            <a:off x="9067800" y="5334000"/>
            <a:ext cx="1219200" cy="5334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71" name="Oval 7"/>
          <p:cNvSpPr>
            <a:spLocks noChangeArrowheads="1"/>
          </p:cNvSpPr>
          <p:nvPr/>
        </p:nvSpPr>
        <p:spPr bwMode="auto">
          <a:xfrm>
            <a:off x="2942304" y="1922208"/>
            <a:ext cx="1219200" cy="5334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3" name="TextBox 2">
            <a:extLst>
              <a:ext uri="{FF2B5EF4-FFF2-40B4-BE49-F238E27FC236}">
                <a16:creationId xmlns:a16="http://schemas.microsoft.com/office/drawing/2014/main" id="{1CB0717E-FF5C-67F1-EDBB-7714F39F7137}"/>
              </a:ext>
            </a:extLst>
          </p:cNvPr>
          <p:cNvSpPr txBox="1"/>
          <p:nvPr/>
        </p:nvSpPr>
        <p:spPr>
          <a:xfrm>
            <a:off x="639097" y="6148973"/>
            <a:ext cx="11552903" cy="338554"/>
          </a:xfrm>
          <a:prstGeom prst="rect">
            <a:avLst/>
          </a:prstGeom>
          <a:noFill/>
        </p:spPr>
        <p:txBody>
          <a:bodyPr wrap="square" rtlCol="0">
            <a:spAutoFit/>
          </a:bodyPr>
          <a:lstStyle/>
          <a:p>
            <a:pPr algn="r"/>
            <a:r>
              <a:rPr lang="en-US" sz="1600">
                <a:solidFill>
                  <a:schemeClr val="accent1">
                    <a:lumMod val="50000"/>
                  </a:schemeClr>
                </a:solidFill>
                <a:latin typeface="FAUSans Office" panose="020B0504010101010104" pitchFamily="34" charset="77"/>
                <a:cs typeface="FAUSans Office" panose="020B0504010101010104" pitchFamily="34" charset="77"/>
              </a:rPr>
              <a:t>Sinclair, J. McH. (ed.) (1987). </a:t>
            </a:r>
            <a:r>
              <a:rPr lang="en-US" sz="1600" i="1">
                <a:solidFill>
                  <a:schemeClr val="accent1">
                    <a:lumMod val="50000"/>
                  </a:schemeClr>
                </a:solidFill>
                <a:latin typeface="FAUSans Office" panose="020B0504010101010104" pitchFamily="34" charset="77"/>
                <a:cs typeface="FAUSans Office" panose="020B0504010101010104" pitchFamily="34" charset="77"/>
              </a:rPr>
              <a:t>Collins Cobuild English Language Dictionary: Helping Learners with Real English.</a:t>
            </a:r>
            <a:r>
              <a:rPr lang="en-US" sz="1600">
                <a:solidFill>
                  <a:schemeClr val="accent1">
                    <a:lumMod val="50000"/>
                  </a:schemeClr>
                </a:solidFill>
                <a:latin typeface="FAUSans Office" panose="020B0504010101010104" pitchFamily="34" charset="77"/>
                <a:cs typeface="FAUSans Office" panose="020B0504010101010104" pitchFamily="34" charset="77"/>
              </a:rPr>
              <a:t> Collins ELT.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4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64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64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6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animBg="1"/>
      <p:bldP spid="446469" grpId="0" animBg="1"/>
      <p:bldP spid="446470" grpId="0" animBg="1"/>
      <p:bldP spid="44647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F850C-8E18-95AD-40C1-818EA8CEBB9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781B1A6-293C-BD2F-4384-74C1E77936F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C1CE535B-44BC-9D2C-E939-23A3801BFC32}"/>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320B77F3-FF1B-AA8B-85CF-56B64FA94CEB}"/>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6F16BC6-E8D7-2B3B-FA55-A70662A9B7EC}"/>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739C173E-6A00-A5CD-8580-7198AA5FB57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9ECED0B0-4CC6-3209-3EE9-78CFC944E3BC}"/>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80CCF998-65C2-E984-0DE6-F219537C96EC}"/>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7216751-448A-A287-1C6C-1942206A5561}"/>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19B001E-04FD-5F44-6927-3B4111E5E82B}"/>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6D1BBC50-2219-1A8F-6826-902D53429364}"/>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8BE05F2E-6ECB-4CE9-39D1-C440244EA3F1}"/>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88A9800E-7D13-ADAD-12BA-FE67003A800B}"/>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E4B26ACF-0013-3349-D166-50C381836CB3}"/>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16802639-C8FC-9299-3398-3FA6918C114E}"/>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33" name="Rounded Rectangle 32">
            <a:extLst>
              <a:ext uri="{FF2B5EF4-FFF2-40B4-BE49-F238E27FC236}">
                <a16:creationId xmlns:a16="http://schemas.microsoft.com/office/drawing/2014/main" id="{9328FF82-C200-84C2-98CA-F9E9C366E9A4}"/>
              </a:ext>
            </a:extLst>
          </p:cNvPr>
          <p:cNvSpPr/>
          <p:nvPr/>
        </p:nvSpPr>
        <p:spPr>
          <a:xfrm>
            <a:off x="5479677"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182CAF90-CC34-78D3-98EB-48F3CC5BDA2E}"/>
              </a:ext>
            </a:extLst>
          </p:cNvPr>
          <p:cNvPicPr>
            <a:picLocks noChangeAspect="1"/>
          </p:cNvPicPr>
          <p:nvPr/>
        </p:nvPicPr>
        <p:blipFill>
          <a:blip r:embed="rId2"/>
          <a:srcRect t="1252" b="1252"/>
          <a:stretch/>
        </p:blipFill>
        <p:spPr>
          <a:xfrm>
            <a:off x="3865245" y="2109347"/>
            <a:ext cx="8326755" cy="4748653"/>
          </a:xfrm>
          <a:prstGeom prst="rect">
            <a:avLst/>
          </a:prstGeom>
        </p:spPr>
      </p:pic>
      <p:grpSp>
        <p:nvGrpSpPr>
          <p:cNvPr id="3" name="Group 2">
            <a:extLst>
              <a:ext uri="{FF2B5EF4-FFF2-40B4-BE49-F238E27FC236}">
                <a16:creationId xmlns:a16="http://schemas.microsoft.com/office/drawing/2014/main" id="{444A57C4-C2A3-A38E-7BDB-6813E4411868}"/>
              </a:ext>
            </a:extLst>
          </p:cNvPr>
          <p:cNvGrpSpPr/>
          <p:nvPr/>
        </p:nvGrpSpPr>
        <p:grpSpPr>
          <a:xfrm>
            <a:off x="4087185" y="1148893"/>
            <a:ext cx="1351507" cy="360000"/>
            <a:chOff x="82196" y="115421"/>
            <a:chExt cx="1351507" cy="360000"/>
          </a:xfrm>
        </p:grpSpPr>
        <p:sp>
          <p:nvSpPr>
            <p:cNvPr id="4" name="Rounded Rectangle 3">
              <a:extLst>
                <a:ext uri="{FF2B5EF4-FFF2-40B4-BE49-F238E27FC236}">
                  <a16:creationId xmlns:a16="http://schemas.microsoft.com/office/drawing/2014/main" id="{243207D0-C4B2-676C-E313-43E9310BDEA3}"/>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5" name="Rounded Rectangle 4">
              <a:extLst>
                <a:ext uri="{FF2B5EF4-FFF2-40B4-BE49-F238E27FC236}">
                  <a16:creationId xmlns:a16="http://schemas.microsoft.com/office/drawing/2014/main" id="{47293F90-0BDE-FB05-D1FB-53572F43F66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6" name="Rounded Rectangle 5">
            <a:extLst>
              <a:ext uri="{FF2B5EF4-FFF2-40B4-BE49-F238E27FC236}">
                <a16:creationId xmlns:a16="http://schemas.microsoft.com/office/drawing/2014/main" id="{298B2891-B72C-5D9C-BB73-4514B9B4C63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8" name="Rounded Rectangle 7">
            <a:extLst>
              <a:ext uri="{FF2B5EF4-FFF2-40B4-BE49-F238E27FC236}">
                <a16:creationId xmlns:a16="http://schemas.microsoft.com/office/drawing/2014/main" id="{318C1E54-84A4-D128-9FB9-113086B6ED78}"/>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10" name="Group 9">
            <a:extLst>
              <a:ext uri="{FF2B5EF4-FFF2-40B4-BE49-F238E27FC236}">
                <a16:creationId xmlns:a16="http://schemas.microsoft.com/office/drawing/2014/main" id="{527665F8-52DF-73C6-5C5A-6D490E413386}"/>
              </a:ext>
            </a:extLst>
          </p:cNvPr>
          <p:cNvGrpSpPr/>
          <p:nvPr/>
        </p:nvGrpSpPr>
        <p:grpSpPr>
          <a:xfrm>
            <a:off x="1411815" y="1194875"/>
            <a:ext cx="2553731" cy="379514"/>
            <a:chOff x="1632111" y="1009699"/>
            <a:chExt cx="2553731" cy="379514"/>
          </a:xfrm>
        </p:grpSpPr>
        <p:cxnSp>
          <p:nvCxnSpPr>
            <p:cNvPr id="17" name="Straight Arrow Connector 16">
              <a:extLst>
                <a:ext uri="{FF2B5EF4-FFF2-40B4-BE49-F238E27FC236}">
                  <a16:creationId xmlns:a16="http://schemas.microsoft.com/office/drawing/2014/main" id="{AEB8491B-3F5F-05E2-6220-130F4F9CE6D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6E1039B6-47CF-186C-F967-A304E7205E49}"/>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B29D5EA3-E74C-9F98-BB9C-C30EA1C0D9ED}"/>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F52919ED-72BE-C950-EFC7-676202C26A3D}"/>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D9D7BE6A-025C-7247-74EF-88694D7DDBE3}"/>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72A010AD-E39E-20E7-1F55-4D7619731412}"/>
              </a:ext>
            </a:extLst>
          </p:cNvPr>
          <p:cNvGrpSpPr/>
          <p:nvPr/>
        </p:nvGrpSpPr>
        <p:grpSpPr>
          <a:xfrm>
            <a:off x="2261419" y="1927123"/>
            <a:ext cx="1619370" cy="490001"/>
            <a:chOff x="2040210" y="822559"/>
            <a:chExt cx="1619370" cy="490001"/>
          </a:xfrm>
        </p:grpSpPr>
        <p:cxnSp>
          <p:nvCxnSpPr>
            <p:cNvPr id="29" name="Straight Arrow Connector 28">
              <a:extLst>
                <a:ext uri="{FF2B5EF4-FFF2-40B4-BE49-F238E27FC236}">
                  <a16:creationId xmlns:a16="http://schemas.microsoft.com/office/drawing/2014/main" id="{784DB4BA-2233-814D-E6B6-C4075C594CB4}"/>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5977ED64-0352-59AF-F64E-41C6C5D9DC8C}"/>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1" name="TextBox 30">
            <a:extLst>
              <a:ext uri="{FF2B5EF4-FFF2-40B4-BE49-F238E27FC236}">
                <a16:creationId xmlns:a16="http://schemas.microsoft.com/office/drawing/2014/main" id="{FED614F6-DF00-20FA-FA6F-105B5BD3FA80}"/>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2" name="Group 31">
            <a:extLst>
              <a:ext uri="{FF2B5EF4-FFF2-40B4-BE49-F238E27FC236}">
                <a16:creationId xmlns:a16="http://schemas.microsoft.com/office/drawing/2014/main" id="{257F292C-A89E-91B7-81AC-76BA2DDA8463}"/>
              </a:ext>
            </a:extLst>
          </p:cNvPr>
          <p:cNvGrpSpPr/>
          <p:nvPr/>
        </p:nvGrpSpPr>
        <p:grpSpPr>
          <a:xfrm>
            <a:off x="2746429" y="3115944"/>
            <a:ext cx="1065610" cy="501533"/>
            <a:chOff x="2398861" y="820083"/>
            <a:chExt cx="1065610" cy="501533"/>
          </a:xfrm>
        </p:grpSpPr>
        <p:cxnSp>
          <p:nvCxnSpPr>
            <p:cNvPr id="34" name="Straight Arrow Connector 33">
              <a:extLst>
                <a:ext uri="{FF2B5EF4-FFF2-40B4-BE49-F238E27FC236}">
                  <a16:creationId xmlns:a16="http://schemas.microsoft.com/office/drawing/2014/main" id="{827A73EB-2697-2E81-D75F-AD9A42909BEC}"/>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90C83A7-D29C-7B02-757E-DA9D43D21D22}"/>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949046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689D-3A7F-ECAC-FBB5-08A53E4B41A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2EA857E-F458-371E-9063-56A9586B64E9}"/>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74C4DDD-C21B-C9E9-BBEA-43F7EC348443}"/>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9AA8D359-A8CA-3D16-671E-7CB33B578067}"/>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AAD088D6-B791-C9C7-8CB1-D353C7A2C54B}"/>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1ED4454C-3219-47C5-C7B9-AB2DAAA0483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8D8DB55-98F3-2F68-534B-8D4072A6E31F}"/>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041BF06-9771-922F-7FA3-3AA1BD5861C9}"/>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4AF7386D-BB52-EC3E-A398-E3392ADE63CD}"/>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C4F6757-BF29-6A5B-23CB-9E753FB92D6A}"/>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by L1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 </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a:t>
            </a:r>
          </a:p>
          <a:p>
            <a:pPr marL="801688" marR="0" lvl="0" indent="-258763"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931B5DB0-B2D3-E007-F8B6-56228047AE99}"/>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3C1DB3CB-CBE3-5414-4891-3BBF78743F5D}"/>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23340A1E-7A7C-0363-61EF-B2B5161CCA2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FD28261-6180-DFB4-B3EE-3B5458CCAA8A}"/>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32C91666-F839-F95A-0187-F5F67DB671F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0792789B-946F-49FA-6EF3-030A2D9B60EB}"/>
              </a:ext>
            </a:extLst>
          </p:cNvPr>
          <p:cNvGrpSpPr/>
          <p:nvPr/>
        </p:nvGrpSpPr>
        <p:grpSpPr>
          <a:xfrm>
            <a:off x="4087185" y="1148893"/>
            <a:ext cx="1351507" cy="360000"/>
            <a:chOff x="82196" y="115421"/>
            <a:chExt cx="1351507" cy="360000"/>
          </a:xfrm>
        </p:grpSpPr>
        <p:sp>
          <p:nvSpPr>
            <p:cNvPr id="30" name="Rounded Rectangle 29">
              <a:extLst>
                <a:ext uri="{FF2B5EF4-FFF2-40B4-BE49-F238E27FC236}">
                  <a16:creationId xmlns:a16="http://schemas.microsoft.com/office/drawing/2014/main" id="{6462656F-15E5-3A55-CC75-A8665B1049A2}"/>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42A0F5B3-A6ED-942E-0271-80AD8904AC52}"/>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52B3E800-7E0A-5135-D25C-BA5DD43CA2E9}"/>
              </a:ext>
            </a:extLst>
          </p:cNvPr>
          <p:cNvSpPr/>
          <p:nvPr/>
        </p:nvSpPr>
        <p:spPr>
          <a:xfrm>
            <a:off x="7775296"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C0425E0D-6881-2BD9-B3CF-580D4CF26240}"/>
              </a:ext>
            </a:extLst>
          </p:cNvPr>
          <p:cNvPicPr>
            <a:picLocks noChangeAspect="1"/>
          </p:cNvPicPr>
          <p:nvPr/>
        </p:nvPicPr>
        <p:blipFill>
          <a:blip r:embed="rId2"/>
          <a:srcRect t="607" b="607"/>
          <a:stretch/>
        </p:blipFill>
        <p:spPr>
          <a:xfrm>
            <a:off x="3865245" y="2109347"/>
            <a:ext cx="8326755" cy="4748653"/>
          </a:xfrm>
          <a:prstGeom prst="rect">
            <a:avLst/>
          </a:prstGeom>
        </p:spPr>
      </p:pic>
      <p:grpSp>
        <p:nvGrpSpPr>
          <p:cNvPr id="8" name="Group 7">
            <a:extLst>
              <a:ext uri="{FF2B5EF4-FFF2-40B4-BE49-F238E27FC236}">
                <a16:creationId xmlns:a16="http://schemas.microsoft.com/office/drawing/2014/main" id="{77DFB6E3-A348-26DC-4459-E8EFA58FB7EC}"/>
              </a:ext>
            </a:extLst>
          </p:cNvPr>
          <p:cNvGrpSpPr/>
          <p:nvPr/>
        </p:nvGrpSpPr>
        <p:grpSpPr>
          <a:xfrm>
            <a:off x="5519432" y="1148893"/>
            <a:ext cx="2255864" cy="360000"/>
            <a:chOff x="82196" y="115421"/>
            <a:chExt cx="2255864" cy="360000"/>
          </a:xfrm>
        </p:grpSpPr>
        <p:sp>
          <p:nvSpPr>
            <p:cNvPr id="10" name="Rounded Rectangle 9">
              <a:extLst>
                <a:ext uri="{FF2B5EF4-FFF2-40B4-BE49-F238E27FC236}">
                  <a16:creationId xmlns:a16="http://schemas.microsoft.com/office/drawing/2014/main" id="{F69E7974-284E-9162-9FB9-6EC22CABE1CE}"/>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17" name="Rounded Rectangle 16">
              <a:extLst>
                <a:ext uri="{FF2B5EF4-FFF2-40B4-BE49-F238E27FC236}">
                  <a16:creationId xmlns:a16="http://schemas.microsoft.com/office/drawing/2014/main" id="{AC75A930-3223-4C54-F7F1-FFBBB5A57064}"/>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 name="Rounded Rectangle 2">
            <a:extLst>
              <a:ext uri="{FF2B5EF4-FFF2-40B4-BE49-F238E27FC236}">
                <a16:creationId xmlns:a16="http://schemas.microsoft.com/office/drawing/2014/main" id="{4D290781-0056-9A8C-7948-4FA9BFD05F7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39CB37AC-4085-2455-2A26-5C205056A582}"/>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9F5E492C-4289-0631-B6AF-8C3EE91C345A}"/>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8002267D-3B28-6DDB-9372-4148F9BBBF4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6CE81646-6F87-82A0-900F-9E4689605ABD}"/>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0121C535-98E4-3A11-7766-FBBB21844D6E}"/>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792FF8F4-355A-9435-9E03-308FD942B227}"/>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B51D13EE-AF51-D238-BB25-E38B421CF246}"/>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197ADC3A-7372-5D31-2BAD-F0298B34BE45}"/>
              </a:ext>
            </a:extLst>
          </p:cNvPr>
          <p:cNvGrpSpPr/>
          <p:nvPr/>
        </p:nvGrpSpPr>
        <p:grpSpPr>
          <a:xfrm>
            <a:off x="2261419" y="1927123"/>
            <a:ext cx="1619370" cy="490001"/>
            <a:chOff x="2040210" y="822559"/>
            <a:chExt cx="1619370" cy="490001"/>
          </a:xfrm>
        </p:grpSpPr>
        <p:cxnSp>
          <p:nvCxnSpPr>
            <p:cNvPr id="32" name="Straight Arrow Connector 31">
              <a:extLst>
                <a:ext uri="{FF2B5EF4-FFF2-40B4-BE49-F238E27FC236}">
                  <a16:creationId xmlns:a16="http://schemas.microsoft.com/office/drawing/2014/main" id="{96C2FA61-3571-BC44-69A3-9181C160181A}"/>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0F260AFB-ACC2-52E2-9C57-708E491FDE7D}"/>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5" name="TextBox 34">
            <a:extLst>
              <a:ext uri="{FF2B5EF4-FFF2-40B4-BE49-F238E27FC236}">
                <a16:creationId xmlns:a16="http://schemas.microsoft.com/office/drawing/2014/main" id="{ABBAFC29-DED6-0913-1F0B-25687924137B}"/>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6" name="Group 35">
            <a:extLst>
              <a:ext uri="{FF2B5EF4-FFF2-40B4-BE49-F238E27FC236}">
                <a16:creationId xmlns:a16="http://schemas.microsoft.com/office/drawing/2014/main" id="{E08560A2-713F-1357-B38A-6B3DF57A1289}"/>
              </a:ext>
            </a:extLst>
          </p:cNvPr>
          <p:cNvGrpSpPr/>
          <p:nvPr/>
        </p:nvGrpSpPr>
        <p:grpSpPr>
          <a:xfrm>
            <a:off x="2746429" y="3115944"/>
            <a:ext cx="1065610" cy="501533"/>
            <a:chOff x="2398861" y="820083"/>
            <a:chExt cx="1065610" cy="501533"/>
          </a:xfrm>
        </p:grpSpPr>
        <p:cxnSp>
          <p:nvCxnSpPr>
            <p:cNvPr id="37" name="Straight Arrow Connector 36">
              <a:extLst>
                <a:ext uri="{FF2B5EF4-FFF2-40B4-BE49-F238E27FC236}">
                  <a16:creationId xmlns:a16="http://schemas.microsoft.com/office/drawing/2014/main" id="{81D93A34-05DC-6CAB-CA3A-7E579D23FFA7}"/>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AD757EA2-1CA1-D13A-2C02-77A644C1E9C0}"/>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2192341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C8C8-18F4-6787-F1E7-7AF44915A5A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FD6EF95-022C-0A79-DDD7-921E7BDE012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12D14062-5D22-6B8C-F564-AFF8FF1AF54C}"/>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B332D282-3D00-1A64-663D-C619251D1202}"/>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2EC3A65D-439E-7C9B-EDC2-BB30132800E6}"/>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C2BFAA36-78FD-D42A-5477-9C7A1816B61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3D2F977-60EA-466A-DAFD-F320F64B7A80}"/>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4FAEB929-2596-B498-FBBA-3DCF51A536CA}"/>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685E3518-01FF-70E2-47EF-CDD54C1B18AE}"/>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7A4326A2-542A-37C8-381B-58A2F846327C}"/>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by L1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 </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 	 	</a:t>
            </a:r>
            <a:r>
              <a:rPr kumimoji="0" lang="en-US" sz="1600" b="0" i="0" u="none" strike="noStrike" kern="1200" cap="none" spc="0" normalizeH="0" baseline="0" noProof="0">
                <a:ln>
                  <a:noFill/>
                </a:ln>
                <a:solidFill>
                  <a:srgbClr val="C8A8F3">
                    <a:lumMod val="75000"/>
                  </a:srgbClr>
                </a:solidFill>
                <a:effectLst/>
                <a:uLnTx/>
                <a:uFillTx/>
                <a:latin typeface="Calibri"/>
                <a:ea typeface="+mn-ea"/>
                <a:cs typeface="+mn-cs"/>
              </a:rPr>
              <a:t>🎔</a:t>
            </a:r>
          </a:p>
          <a:p>
            <a:pPr marL="801688" marR="0" lvl="0" indent="-258763"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0299B928-B24C-7918-5632-B5DB0D333804}"/>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E589B4A0-7CAC-4A66-1E17-AE92068F92B3}"/>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7EE67F4-603C-C009-654D-59F1BD257216}"/>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34D6FE82-92A4-595D-387A-32650939D240}"/>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3C2883FA-AB8C-A4F8-B29E-09EA1679B58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3D82F768-DC8C-FC5D-F793-84B9906E6204}"/>
              </a:ext>
            </a:extLst>
          </p:cNvPr>
          <p:cNvGrpSpPr/>
          <p:nvPr/>
        </p:nvGrpSpPr>
        <p:grpSpPr>
          <a:xfrm>
            <a:off x="4087185" y="1148893"/>
            <a:ext cx="1351507" cy="360000"/>
            <a:chOff x="82196" y="115421"/>
            <a:chExt cx="1351507" cy="360000"/>
          </a:xfrm>
        </p:grpSpPr>
        <p:sp>
          <p:nvSpPr>
            <p:cNvPr id="30" name="Rounded Rectangle 29">
              <a:extLst>
                <a:ext uri="{FF2B5EF4-FFF2-40B4-BE49-F238E27FC236}">
                  <a16:creationId xmlns:a16="http://schemas.microsoft.com/office/drawing/2014/main" id="{56A0FF91-1CD8-A9F0-3ED0-A7815AD03854}"/>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0278E3B5-899E-D2C2-0BD3-4E376FA137A4}"/>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EEEEA260-23D8-0764-E73A-84A4889FC3CF}"/>
              </a:ext>
            </a:extLst>
          </p:cNvPr>
          <p:cNvSpPr/>
          <p:nvPr/>
        </p:nvSpPr>
        <p:spPr>
          <a:xfrm>
            <a:off x="7775296"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E229FBF6-8678-EBC5-B995-633E308E705A}"/>
              </a:ext>
            </a:extLst>
          </p:cNvPr>
          <p:cNvPicPr>
            <a:picLocks noChangeAspect="1"/>
          </p:cNvPicPr>
          <p:nvPr/>
        </p:nvPicPr>
        <p:blipFill>
          <a:blip r:embed="rId3"/>
          <a:srcRect t="607" b="607"/>
          <a:stretch/>
        </p:blipFill>
        <p:spPr>
          <a:xfrm>
            <a:off x="3865245" y="2109347"/>
            <a:ext cx="8326755" cy="4748653"/>
          </a:xfrm>
          <a:prstGeom prst="rect">
            <a:avLst/>
          </a:prstGeom>
        </p:spPr>
      </p:pic>
      <p:grpSp>
        <p:nvGrpSpPr>
          <p:cNvPr id="8" name="Group 7">
            <a:extLst>
              <a:ext uri="{FF2B5EF4-FFF2-40B4-BE49-F238E27FC236}">
                <a16:creationId xmlns:a16="http://schemas.microsoft.com/office/drawing/2014/main" id="{49ABCF0D-C5EE-D28B-4B91-5F46360DA68E}"/>
              </a:ext>
            </a:extLst>
          </p:cNvPr>
          <p:cNvGrpSpPr/>
          <p:nvPr/>
        </p:nvGrpSpPr>
        <p:grpSpPr>
          <a:xfrm>
            <a:off x="5519432" y="1148893"/>
            <a:ext cx="2255864" cy="360000"/>
            <a:chOff x="82196" y="115421"/>
            <a:chExt cx="2255864" cy="360000"/>
          </a:xfrm>
        </p:grpSpPr>
        <p:sp>
          <p:nvSpPr>
            <p:cNvPr id="10" name="Rounded Rectangle 9">
              <a:extLst>
                <a:ext uri="{FF2B5EF4-FFF2-40B4-BE49-F238E27FC236}">
                  <a16:creationId xmlns:a16="http://schemas.microsoft.com/office/drawing/2014/main" id="{74CD4B81-1E1F-2FBC-1A33-CD57B326352F}"/>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17" name="Rounded Rectangle 16">
              <a:extLst>
                <a:ext uri="{FF2B5EF4-FFF2-40B4-BE49-F238E27FC236}">
                  <a16:creationId xmlns:a16="http://schemas.microsoft.com/office/drawing/2014/main" id="{78E7AAD3-52BE-6233-226C-8811E1C58DE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 name="Rounded Rectangle 2">
            <a:extLst>
              <a:ext uri="{FF2B5EF4-FFF2-40B4-BE49-F238E27FC236}">
                <a16:creationId xmlns:a16="http://schemas.microsoft.com/office/drawing/2014/main" id="{677DA39B-9CDB-7BB7-F47E-40F1CD3D2E9B}"/>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45764064-1C51-512E-5A8C-19890A5E738A}"/>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4068142B-DC05-140B-2E2A-192D4EDE582A}"/>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0AEFCCC4-0BB5-3C96-DE68-2C6FC2190DD2}"/>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7F78421-2445-AD3F-58B5-D1D885E19644}"/>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EA7D0AA8-5A6C-4B4C-295F-7DF0D45D36E6}"/>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A0E46C79-34E6-F787-47A0-EA105C85BC71}"/>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64B2A203-05A0-112F-FD3A-0AD06E298178}"/>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7DBE35E5-F3E7-BD12-8C09-73B959A91953}"/>
              </a:ext>
            </a:extLst>
          </p:cNvPr>
          <p:cNvGrpSpPr/>
          <p:nvPr/>
        </p:nvGrpSpPr>
        <p:grpSpPr>
          <a:xfrm>
            <a:off x="2261419" y="1927123"/>
            <a:ext cx="1619370" cy="490001"/>
            <a:chOff x="2040210" y="822559"/>
            <a:chExt cx="1619370" cy="490001"/>
          </a:xfrm>
        </p:grpSpPr>
        <p:cxnSp>
          <p:nvCxnSpPr>
            <p:cNvPr id="32" name="Straight Arrow Connector 31">
              <a:extLst>
                <a:ext uri="{FF2B5EF4-FFF2-40B4-BE49-F238E27FC236}">
                  <a16:creationId xmlns:a16="http://schemas.microsoft.com/office/drawing/2014/main" id="{EF2B8E0D-B26A-DA5D-7D54-A9A2D2256E13}"/>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D375DA6-EE1A-3B0B-8B1D-03B23B8CD8A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5" name="TextBox 34">
            <a:extLst>
              <a:ext uri="{FF2B5EF4-FFF2-40B4-BE49-F238E27FC236}">
                <a16:creationId xmlns:a16="http://schemas.microsoft.com/office/drawing/2014/main" id="{1BDEE571-34C7-34EB-8693-5AC99538EF56}"/>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6" name="Group 35">
            <a:extLst>
              <a:ext uri="{FF2B5EF4-FFF2-40B4-BE49-F238E27FC236}">
                <a16:creationId xmlns:a16="http://schemas.microsoft.com/office/drawing/2014/main" id="{74CEC75D-444F-3FAA-E6E0-2BD729A9003A}"/>
              </a:ext>
            </a:extLst>
          </p:cNvPr>
          <p:cNvGrpSpPr/>
          <p:nvPr/>
        </p:nvGrpSpPr>
        <p:grpSpPr>
          <a:xfrm>
            <a:off x="2746429" y="3115944"/>
            <a:ext cx="1065610" cy="501533"/>
            <a:chOff x="2398861" y="820083"/>
            <a:chExt cx="1065610" cy="501533"/>
          </a:xfrm>
        </p:grpSpPr>
        <p:cxnSp>
          <p:nvCxnSpPr>
            <p:cNvPr id="37" name="Straight Arrow Connector 36">
              <a:extLst>
                <a:ext uri="{FF2B5EF4-FFF2-40B4-BE49-F238E27FC236}">
                  <a16:creationId xmlns:a16="http://schemas.microsoft.com/office/drawing/2014/main" id="{CA37A974-F20F-21B0-E54B-B30BACA4BEC1}"/>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F6AC46A8-5A0F-4F20-0520-A4B72F53A6C2}"/>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grpSp>
        <p:nvGrpSpPr>
          <p:cNvPr id="39" name="Group 38">
            <a:extLst>
              <a:ext uri="{FF2B5EF4-FFF2-40B4-BE49-F238E27FC236}">
                <a16:creationId xmlns:a16="http://schemas.microsoft.com/office/drawing/2014/main" id="{DB783E47-3C3C-535B-0510-641DD764E35C}"/>
              </a:ext>
            </a:extLst>
          </p:cNvPr>
          <p:cNvGrpSpPr/>
          <p:nvPr/>
        </p:nvGrpSpPr>
        <p:grpSpPr>
          <a:xfrm>
            <a:off x="2087690" y="3899721"/>
            <a:ext cx="1528875" cy="868099"/>
            <a:chOff x="2726113" y="-661552"/>
            <a:chExt cx="1528875" cy="868099"/>
          </a:xfrm>
        </p:grpSpPr>
        <p:cxnSp>
          <p:nvCxnSpPr>
            <p:cNvPr id="40" name="Straight Arrow Connector 39">
              <a:extLst>
                <a:ext uri="{FF2B5EF4-FFF2-40B4-BE49-F238E27FC236}">
                  <a16:creationId xmlns:a16="http://schemas.microsoft.com/office/drawing/2014/main" id="{C187FF91-B540-B87B-5FCC-542BD2BCE9B4}"/>
                </a:ext>
              </a:extLst>
            </p:cNvPr>
            <p:cNvCxnSpPr>
              <a:cxnSpLocks/>
            </p:cNvCxnSpPr>
            <p:nvPr/>
          </p:nvCxnSpPr>
          <p:spPr>
            <a:xfrm flipV="1">
              <a:off x="3667992" y="-661552"/>
              <a:ext cx="293499" cy="567958"/>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4715A57-1A16-DE1E-A593-D967BD8007C6}"/>
                </a:ext>
              </a:extLst>
            </p:cNvPr>
            <p:cNvSpPr txBox="1"/>
            <p:nvPr/>
          </p:nvSpPr>
          <p:spPr>
            <a:xfrm>
              <a:off x="2726113" y="-101230"/>
              <a:ext cx="1528875" cy="307777"/>
            </a:xfrm>
            <a:prstGeom prst="rect">
              <a:avLst/>
            </a:prstGeom>
            <a:noFill/>
          </p:spPr>
          <p:txBody>
            <a:bodyPr wrap="square" lIns="72000" tIns="0" rIns="72000" bIns="0"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bookmark</a:t>
              </a:r>
            </a:p>
          </p:txBody>
        </p:sp>
      </p:grpSp>
      <p:grpSp>
        <p:nvGrpSpPr>
          <p:cNvPr id="42" name="Group 41">
            <a:extLst>
              <a:ext uri="{FF2B5EF4-FFF2-40B4-BE49-F238E27FC236}">
                <a16:creationId xmlns:a16="http://schemas.microsoft.com/office/drawing/2014/main" id="{25307A1C-8455-2DC5-E463-C3F0D6A8FAE7}"/>
              </a:ext>
            </a:extLst>
          </p:cNvPr>
          <p:cNvGrpSpPr/>
          <p:nvPr/>
        </p:nvGrpSpPr>
        <p:grpSpPr>
          <a:xfrm>
            <a:off x="196150" y="1399782"/>
            <a:ext cx="808465" cy="2259934"/>
            <a:chOff x="8901" y="1413808"/>
            <a:chExt cx="808465" cy="2259934"/>
          </a:xfrm>
        </p:grpSpPr>
        <p:sp>
          <p:nvSpPr>
            <p:cNvPr id="43" name="Oval 42">
              <a:extLst>
                <a:ext uri="{FF2B5EF4-FFF2-40B4-BE49-F238E27FC236}">
                  <a16:creationId xmlns:a16="http://schemas.microsoft.com/office/drawing/2014/main" id="{58576251-2C9F-83CD-C425-62D97947CCCF}"/>
                </a:ext>
              </a:extLst>
            </p:cNvPr>
            <p:cNvSpPr/>
            <p:nvPr/>
          </p:nvSpPr>
          <p:spPr>
            <a:xfrm>
              <a:off x="8901" y="1682891"/>
              <a:ext cx="278355" cy="278355"/>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Oval 43">
              <a:extLst>
                <a:ext uri="{FF2B5EF4-FFF2-40B4-BE49-F238E27FC236}">
                  <a16:creationId xmlns:a16="http://schemas.microsoft.com/office/drawing/2014/main" id="{04DEC500-23E9-AEF8-5D56-7C6A7FE9F60F}"/>
                </a:ext>
              </a:extLst>
            </p:cNvPr>
            <p:cNvSpPr/>
            <p:nvPr/>
          </p:nvSpPr>
          <p:spPr>
            <a:xfrm>
              <a:off x="361391" y="2895550"/>
              <a:ext cx="278356" cy="278355"/>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5" name="Diamond 44">
              <a:extLst>
                <a:ext uri="{FF2B5EF4-FFF2-40B4-BE49-F238E27FC236}">
                  <a16:creationId xmlns:a16="http://schemas.microsoft.com/office/drawing/2014/main" id="{F4B6ED76-08C4-1484-183E-E7B24051E08A}"/>
                </a:ext>
              </a:extLst>
            </p:cNvPr>
            <p:cNvSpPr/>
            <p:nvPr/>
          </p:nvSpPr>
          <p:spPr>
            <a:xfrm>
              <a:off x="539011" y="3395387"/>
              <a:ext cx="278355" cy="278355"/>
            </a:xfrm>
            <a:prstGeom prst="diamond">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C423DFE3-E53C-43A9-BBF1-9BECB47E0C4F}"/>
                </a:ext>
              </a:extLst>
            </p:cNvPr>
            <p:cNvCxnSpPr>
              <a:cxnSpLocks/>
            </p:cNvCxnSpPr>
            <p:nvPr/>
          </p:nvCxnSpPr>
          <p:spPr>
            <a:xfrm>
              <a:off x="144996" y="1413808"/>
              <a:ext cx="0" cy="252000"/>
            </a:xfrm>
            <a:prstGeom prst="line">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7" name="Elbow Connector 46">
              <a:extLst>
                <a:ext uri="{FF2B5EF4-FFF2-40B4-BE49-F238E27FC236}">
                  <a16:creationId xmlns:a16="http://schemas.microsoft.com/office/drawing/2014/main" id="{E6A06DAD-E188-58C9-627B-7D0BB92949E7}"/>
                </a:ext>
              </a:extLst>
            </p:cNvPr>
            <p:cNvCxnSpPr>
              <a:cxnSpLocks/>
              <a:stCxn id="43" idx="6"/>
              <a:endCxn id="44" idx="0"/>
            </p:cNvCxnSpPr>
            <p:nvPr/>
          </p:nvCxnSpPr>
          <p:spPr>
            <a:xfrm>
              <a:off x="287256" y="1822069"/>
              <a:ext cx="213313" cy="1073481"/>
            </a:xfrm>
            <a:prstGeom prst="bentConnector2">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8" name="Elbow Connector 47">
              <a:extLst>
                <a:ext uri="{FF2B5EF4-FFF2-40B4-BE49-F238E27FC236}">
                  <a16:creationId xmlns:a16="http://schemas.microsoft.com/office/drawing/2014/main" id="{9DA93F2A-F0CF-9781-9723-808AB612260A}"/>
                </a:ext>
              </a:extLst>
            </p:cNvPr>
            <p:cNvCxnSpPr>
              <a:cxnSpLocks/>
              <a:stCxn id="44" idx="6"/>
              <a:endCxn id="45" idx="0"/>
            </p:cNvCxnSpPr>
            <p:nvPr/>
          </p:nvCxnSpPr>
          <p:spPr>
            <a:xfrm>
              <a:off x="639747" y="3034728"/>
              <a:ext cx="38442" cy="360659"/>
            </a:xfrm>
            <a:prstGeom prst="bentConnector2">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grpSp>
      <p:grpSp>
        <p:nvGrpSpPr>
          <p:cNvPr id="49" name="Group 48">
            <a:extLst>
              <a:ext uri="{FF2B5EF4-FFF2-40B4-BE49-F238E27FC236}">
                <a16:creationId xmlns:a16="http://schemas.microsoft.com/office/drawing/2014/main" id="{ED179E21-7A73-D0F3-BE46-08B72E9CD813}"/>
              </a:ext>
            </a:extLst>
          </p:cNvPr>
          <p:cNvGrpSpPr/>
          <p:nvPr/>
        </p:nvGrpSpPr>
        <p:grpSpPr>
          <a:xfrm>
            <a:off x="78311" y="3698122"/>
            <a:ext cx="1423656" cy="1313413"/>
            <a:chOff x="2013543" y="-705445"/>
            <a:chExt cx="1423656" cy="1313413"/>
          </a:xfrm>
        </p:grpSpPr>
        <p:cxnSp>
          <p:nvCxnSpPr>
            <p:cNvPr id="50" name="Straight Arrow Connector 49">
              <a:extLst>
                <a:ext uri="{FF2B5EF4-FFF2-40B4-BE49-F238E27FC236}">
                  <a16:creationId xmlns:a16="http://schemas.microsoft.com/office/drawing/2014/main" id="{2E51CD4E-70F7-67BA-5A09-98DE046BFF34}"/>
                </a:ext>
              </a:extLst>
            </p:cNvPr>
            <p:cNvCxnSpPr>
              <a:cxnSpLocks/>
            </p:cNvCxnSpPr>
            <p:nvPr/>
          </p:nvCxnSpPr>
          <p:spPr>
            <a:xfrm flipV="1">
              <a:off x="2409737" y="-705445"/>
              <a:ext cx="213313" cy="697860"/>
            </a:xfrm>
            <a:prstGeom prst="straightConnector1">
              <a:avLst/>
            </a:prstGeom>
            <a:ln w="3175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D2C57F70-7852-EF79-FB1E-C631E1AC062A}"/>
                </a:ext>
              </a:extLst>
            </p:cNvPr>
            <p:cNvSpPr txBox="1"/>
            <p:nvPr/>
          </p:nvSpPr>
          <p:spPr>
            <a:xfrm>
              <a:off x="2013543" y="-7585"/>
              <a:ext cx="1423656" cy="615553"/>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5CBB9">
                      <a:lumMod val="75000"/>
                    </a:srgbClr>
                  </a:solidFill>
                  <a:effectLst>
                    <a:outerShdw blurRad="76200" algn="ctr" rotWithShape="0">
                      <a:srgbClr val="FFFFFF"/>
                    </a:outerShdw>
                  </a:effectLst>
                  <a:uLnTx/>
                  <a:uFillTx/>
                  <a:latin typeface="Calibri"/>
                  <a:ea typeface="+mn-ea"/>
                  <a:cs typeface="+mn-cs"/>
                </a:rPr>
                <a:t>path from root node</a:t>
              </a:r>
            </a:p>
          </p:txBody>
        </p:sp>
      </p:grpSp>
    </p:spTree>
    <p:extLst>
      <p:ext uri="{BB962C8B-B14F-4D97-AF65-F5344CB8AC3E}">
        <p14:creationId xmlns:p14="http://schemas.microsoft.com/office/powerpoint/2010/main" val="23921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1000"/>
                                        <p:tgtEl>
                                          <p:spTgt spid="4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F8F5-451A-67C1-FE98-1E4BFFA2B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DAEFD-5D3C-ABBF-9FDD-BFF6E80A21F4}"/>
              </a:ext>
            </a:extLst>
          </p:cNvPr>
          <p:cNvSpPr>
            <a:spLocks noGrp="1"/>
          </p:cNvSpPr>
          <p:nvPr>
            <p:ph type="title"/>
          </p:nvPr>
        </p:nvSpPr>
        <p:spPr/>
        <p:txBody>
          <a:bodyPr/>
          <a:lstStyle/>
          <a:p>
            <a:r>
              <a:rPr lang="en-US"/>
              <a:t> A mathematical model of organising conc.</a:t>
            </a:r>
          </a:p>
        </p:txBody>
      </p:sp>
      <p:sp>
        <p:nvSpPr>
          <p:cNvPr id="3" name="Content Placeholder 2">
            <a:extLst>
              <a:ext uri="{FF2B5EF4-FFF2-40B4-BE49-F238E27FC236}">
                <a16:creationId xmlns:a16="http://schemas.microsoft.com/office/drawing/2014/main" id="{4DEF70E3-93EB-DE03-02A5-6CC7E7E50D50}"/>
              </a:ext>
            </a:extLst>
          </p:cNvPr>
          <p:cNvSpPr>
            <a:spLocks noGrp="1"/>
          </p:cNvSpPr>
          <p:nvPr>
            <p:ph idx="1"/>
          </p:nvPr>
        </p:nvSpPr>
        <p:spPr/>
        <p:txBody>
          <a:bodyPr/>
          <a:lstStyle/>
          <a:p>
            <a:r>
              <a:rPr lang="en-US"/>
              <a:t>Concordance reading = </a:t>
            </a:r>
            <a:r>
              <a:rPr lang="en-US">
                <a:solidFill>
                  <a:schemeClr val="accent2">
                    <a:lumMod val="50000"/>
                  </a:schemeClr>
                </a:solidFill>
              </a:rPr>
              <a:t>analysis tree</a:t>
            </a:r>
            <a:r>
              <a:rPr lang="en-US"/>
              <a:t> consisting of </a:t>
            </a:r>
            <a:r>
              <a:rPr lang="en-US">
                <a:solidFill>
                  <a:schemeClr val="accent1">
                    <a:lumMod val="50000"/>
                  </a:schemeClr>
                </a:solidFill>
              </a:rPr>
              <a:t>subset</a:t>
            </a:r>
            <a:r>
              <a:rPr lang="en-US"/>
              <a:t> nodes</a:t>
            </a:r>
            <a:br>
              <a:rPr lang="en-US"/>
            </a:br>
            <a:r>
              <a:rPr lang="en-US"/>
              <a:t>and </a:t>
            </a:r>
            <a:r>
              <a:rPr lang="en-US">
                <a:solidFill>
                  <a:schemeClr val="accent1">
                    <a:lumMod val="50000"/>
                  </a:schemeClr>
                </a:solidFill>
              </a:rPr>
              <a:t>arrangement</a:t>
            </a:r>
            <a:r>
              <a:rPr lang="en-US"/>
              <a:t> nodes</a:t>
            </a:r>
          </a:p>
          <a:p>
            <a:pPr lvl="1"/>
            <a:r>
              <a:rPr lang="en-US"/>
              <a:t>subset nodes form the structure of the tree </a:t>
            </a:r>
            <a:r>
              <a:rPr lang="en-US">
                <a:sym typeface="Wingdings" pitchFamily="2" charset="2"/>
              </a:rPr>
              <a:t>➞ focus on part of conc.</a:t>
            </a:r>
          </a:p>
          <a:p>
            <a:pPr lvl="1"/>
            <a:r>
              <a:rPr lang="en-US"/>
              <a:t>arrangement nodes = alternative views of the same subset (</a:t>
            </a:r>
            <a:r>
              <a:rPr lang="en-US">
                <a:sym typeface="Wingdings" pitchFamily="2" charset="2"/>
              </a:rPr>
              <a:t>➞ </a:t>
            </a:r>
            <a:r>
              <a:rPr lang="en-US"/>
              <a:t>parent)</a:t>
            </a:r>
          </a:p>
          <a:p>
            <a:pPr lvl="1"/>
            <a:r>
              <a:rPr lang="en-US"/>
              <a:t>arrangement nodes are siblings, subset nodes can be children of either kind</a:t>
            </a:r>
          </a:p>
          <a:p>
            <a:pPr lvl="1"/>
            <a:r>
              <a:rPr lang="en-US"/>
              <a:t>root node = subset node corresponding to full concordance</a:t>
            </a:r>
          </a:p>
          <a:p>
            <a:r>
              <a:rPr lang="en-US">
                <a:solidFill>
                  <a:schemeClr val="accent2">
                    <a:lumMod val="50000"/>
                  </a:schemeClr>
                </a:solidFill>
              </a:rPr>
              <a:t>Subset</a:t>
            </a:r>
            <a:r>
              <a:rPr lang="en-US"/>
              <a:t> node = Selecting algorithm with parameters</a:t>
            </a:r>
          </a:p>
          <a:p>
            <a:r>
              <a:rPr lang="en-US">
                <a:solidFill>
                  <a:schemeClr val="accent2">
                    <a:lumMod val="50000"/>
                  </a:schemeClr>
                </a:solidFill>
              </a:rPr>
              <a:t>Arrangement</a:t>
            </a:r>
            <a:r>
              <a:rPr lang="en-US"/>
              <a:t> node = ≤ 1 Grouping algorithm with parameters</a:t>
            </a:r>
            <a:br>
              <a:rPr lang="en-US"/>
            </a:br>
            <a:r>
              <a:rPr lang="en-US"/>
              <a:t>+ sequence of Ordering algorithms with parameters</a:t>
            </a:r>
          </a:p>
          <a:p>
            <a:pPr lvl="1"/>
            <a:r>
              <a:rPr lang="en-US"/>
              <a:t>each arrangement node completely overwrites any prior arrangement</a:t>
            </a:r>
          </a:p>
        </p:txBody>
      </p:sp>
      <p:sp>
        <p:nvSpPr>
          <p:cNvPr id="4" name="Date Placeholder 3">
            <a:extLst>
              <a:ext uri="{FF2B5EF4-FFF2-40B4-BE49-F238E27FC236}">
                <a16:creationId xmlns:a16="http://schemas.microsoft.com/office/drawing/2014/main" id="{A01D0C9F-BA67-2C02-7675-CC87D8535FA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470990E6-2D95-A2D8-F7D7-830EF1823206}"/>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56C377FB-B823-5D4B-998E-28D98F36F911}"/>
              </a:ext>
            </a:extLst>
          </p:cNvPr>
          <p:cNvSpPr>
            <a:spLocks noGrp="1"/>
          </p:cNvSpPr>
          <p:nvPr>
            <p:ph type="sldNum" sz="quarter" idx="12"/>
          </p:nvPr>
        </p:nvSpPr>
        <p:spPr/>
        <p:txBody>
          <a:bodyPr/>
          <a:lstStyle/>
          <a:p>
            <a:fld id="{B2EB7B1D-155F-DE45-A4D9-3453DB08EE0D}" type="slidenum">
              <a:rPr lang="en-GB"/>
              <a:pPr/>
              <a:t>73</a:t>
            </a:fld>
            <a:endParaRPr lang="en-GB"/>
          </a:p>
        </p:txBody>
      </p:sp>
    </p:spTree>
    <p:extLst>
      <p:ext uri="{BB962C8B-B14F-4D97-AF65-F5344CB8AC3E}">
        <p14:creationId xmlns:p14="http://schemas.microsoft.com/office/powerpoint/2010/main" val="1744509796"/>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A6FF-3294-B993-71B1-C6CE95267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656D6-77BF-C4C3-B1A6-2269BD7DCCD4}"/>
              </a:ext>
            </a:extLst>
          </p:cNvPr>
          <p:cNvSpPr>
            <a:spLocks noGrp="1"/>
          </p:cNvSpPr>
          <p:nvPr>
            <p:ph type="title"/>
          </p:nvPr>
        </p:nvSpPr>
        <p:spPr/>
        <p:txBody>
          <a:bodyPr/>
          <a:lstStyle/>
          <a:p>
            <a:r>
              <a:rPr lang="en-US"/>
              <a:t>Concordance view</a:t>
            </a:r>
          </a:p>
        </p:txBody>
      </p:sp>
      <p:sp>
        <p:nvSpPr>
          <p:cNvPr id="3" name="Content Placeholder 2">
            <a:extLst>
              <a:ext uri="{FF2B5EF4-FFF2-40B4-BE49-F238E27FC236}">
                <a16:creationId xmlns:a16="http://schemas.microsoft.com/office/drawing/2014/main" id="{197F37A8-EAE7-9551-76AD-648D43071A4C}"/>
              </a:ext>
            </a:extLst>
          </p:cNvPr>
          <p:cNvSpPr>
            <a:spLocks noGrp="1"/>
          </p:cNvSpPr>
          <p:nvPr>
            <p:ph idx="1"/>
          </p:nvPr>
        </p:nvSpPr>
        <p:spPr/>
        <p:txBody>
          <a:bodyPr/>
          <a:lstStyle/>
          <a:p>
            <a:r>
              <a:rPr lang="en-US"/>
              <a:t>Each node in the analysis tree represents a </a:t>
            </a:r>
            <a:r>
              <a:rPr lang="en-US">
                <a:solidFill>
                  <a:schemeClr val="accent2">
                    <a:lumMod val="50000"/>
                  </a:schemeClr>
                </a:solidFill>
              </a:rPr>
              <a:t>concordance view</a:t>
            </a:r>
            <a:r>
              <a:rPr lang="en-US"/>
              <a:t>,</a:t>
            </a:r>
            <a:br>
              <a:rPr lang="en-US"/>
            </a:br>
            <a:r>
              <a:rPr lang="en-US"/>
              <a:t>i.e. an arrangement of a subset of the concordance</a:t>
            </a:r>
          </a:p>
          <a:p>
            <a:r>
              <a:rPr lang="en-US"/>
              <a:t>Identifies </a:t>
            </a:r>
            <a:r>
              <a:rPr lang="en-US">
                <a:solidFill>
                  <a:schemeClr val="accent2">
                    <a:lumMod val="50000"/>
                  </a:schemeClr>
                </a:solidFill>
              </a:rPr>
              <a:t>subset</a:t>
            </a:r>
            <a:r>
              <a:rPr lang="en-US"/>
              <a:t> + </a:t>
            </a:r>
            <a:r>
              <a:rPr lang="en-US">
                <a:solidFill>
                  <a:schemeClr val="accent2">
                    <a:lumMod val="50000"/>
                  </a:schemeClr>
                </a:solidFill>
              </a:rPr>
              <a:t>ordering</a:t>
            </a:r>
            <a:r>
              <a:rPr lang="en-US"/>
              <a:t> of conc. lines via </a:t>
            </a:r>
            <a:r>
              <a:rPr lang="en-US">
                <a:solidFill>
                  <a:schemeClr val="accent1">
                    <a:lumMod val="50000"/>
                  </a:schemeClr>
                </a:solidFill>
              </a:rPr>
              <a:t>line №</a:t>
            </a:r>
            <a:r>
              <a:rPr lang="en-US"/>
              <a:t> as unique ID</a:t>
            </a:r>
          </a:p>
          <a:p>
            <a:r>
              <a:rPr lang="en-US"/>
              <a:t>With Grouping algorithm: list of </a:t>
            </a:r>
            <a:r>
              <a:rPr lang="en-US">
                <a:solidFill>
                  <a:schemeClr val="accent2">
                    <a:lumMod val="50000"/>
                  </a:schemeClr>
                </a:solidFill>
              </a:rPr>
              <a:t>sets</a:t>
            </a:r>
            <a:r>
              <a:rPr lang="en-US"/>
              <a:t> of conc lines specified by line №</a:t>
            </a:r>
          </a:p>
          <a:p>
            <a:pPr lvl="1"/>
            <a:r>
              <a:rPr lang="en-US">
                <a:solidFill>
                  <a:schemeClr val="accent1">
                    <a:lumMod val="50000"/>
                  </a:schemeClr>
                </a:solidFill>
              </a:rPr>
              <a:t>Partitioning: </a:t>
            </a:r>
            <a:r>
              <a:rPr lang="en-US"/>
              <a:t>ordering of the sets (≠ ordering of lines) </a:t>
            </a:r>
          </a:p>
          <a:p>
            <a:pPr lvl="1"/>
            <a:r>
              <a:rPr lang="en-US">
                <a:solidFill>
                  <a:schemeClr val="accent1">
                    <a:lumMod val="50000"/>
                  </a:schemeClr>
                </a:solidFill>
              </a:rPr>
              <a:t>Grouping: </a:t>
            </a:r>
            <a:r>
              <a:rPr lang="en-US"/>
              <a:t>ordered tree of the sets + prototypical examples for each set</a:t>
            </a:r>
          </a:p>
          <a:p>
            <a:r>
              <a:rPr lang="en-US"/>
              <a:t>Optional: supplementary information on concordance lines, sets, and relevant token spans returned by algorithms</a:t>
            </a:r>
          </a:p>
          <a:p>
            <a:endParaRPr lang="en-US"/>
          </a:p>
        </p:txBody>
      </p:sp>
      <p:sp>
        <p:nvSpPr>
          <p:cNvPr id="4" name="Date Placeholder 3">
            <a:extLst>
              <a:ext uri="{FF2B5EF4-FFF2-40B4-BE49-F238E27FC236}">
                <a16:creationId xmlns:a16="http://schemas.microsoft.com/office/drawing/2014/main" id="{4FE0666A-EF1F-A3A0-E100-C9CF19DE818C}"/>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CFE65FD1-9ACA-256E-CFC1-9DC2E2E847DE}"/>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1112B48-ABA4-CC83-8699-D2BD36CF936A}"/>
              </a:ext>
            </a:extLst>
          </p:cNvPr>
          <p:cNvSpPr>
            <a:spLocks noGrp="1"/>
          </p:cNvSpPr>
          <p:nvPr>
            <p:ph type="sldNum" sz="quarter" idx="12"/>
          </p:nvPr>
        </p:nvSpPr>
        <p:spPr/>
        <p:txBody>
          <a:bodyPr/>
          <a:lstStyle/>
          <a:p>
            <a:fld id="{B2EB7B1D-155F-DE45-A4D9-3453DB08EE0D}" type="slidenum">
              <a:rPr lang="en-GB"/>
              <a:pPr/>
              <a:t>74</a:t>
            </a:fld>
            <a:endParaRPr lang="en-GB"/>
          </a:p>
        </p:txBody>
      </p:sp>
    </p:spTree>
    <p:extLst>
      <p:ext uri="{BB962C8B-B14F-4D97-AF65-F5344CB8AC3E}">
        <p14:creationId xmlns:p14="http://schemas.microsoft.com/office/powerpoint/2010/main" val="2887487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4B915-3650-7D23-4989-0B1D1CAF0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295D8-7293-A0D6-B94B-2E33A6A01D29}"/>
              </a:ext>
            </a:extLst>
          </p:cNvPr>
          <p:cNvSpPr>
            <a:spLocks noGrp="1"/>
          </p:cNvSpPr>
          <p:nvPr>
            <p:ph type="title"/>
          </p:nvPr>
        </p:nvSpPr>
        <p:spPr/>
        <p:txBody>
          <a:bodyPr/>
          <a:lstStyle/>
          <a:p>
            <a:r>
              <a:rPr lang="en-US"/>
              <a:t>Formalising algorithms</a:t>
            </a:r>
          </a:p>
        </p:txBody>
      </p:sp>
      <p:sp>
        <p:nvSpPr>
          <p:cNvPr id="3" name="Content Placeholder 2">
            <a:extLst>
              <a:ext uri="{FF2B5EF4-FFF2-40B4-BE49-F238E27FC236}">
                <a16:creationId xmlns:a16="http://schemas.microsoft.com/office/drawing/2014/main" id="{D807DD43-C395-44DC-E37C-E957CDF12080}"/>
              </a:ext>
            </a:extLst>
          </p:cNvPr>
          <p:cNvSpPr>
            <a:spLocks noGrp="1"/>
          </p:cNvSpPr>
          <p:nvPr>
            <p:ph idx="1"/>
          </p:nvPr>
        </p:nvSpPr>
        <p:spPr>
          <a:xfrm>
            <a:off x="382691" y="1388794"/>
            <a:ext cx="11543837" cy="4787075"/>
          </a:xfrm>
        </p:spPr>
        <p:txBody>
          <a:bodyPr/>
          <a:lstStyle/>
          <a:p>
            <a:pPr marL="0" indent="0">
              <a:buNone/>
            </a:pPr>
            <a:r>
              <a:rPr lang="en-US"/>
              <a:t>Application of an algorithm is conceptualised mathematically as annotation of concordance lines:</a:t>
            </a:r>
          </a:p>
          <a:p>
            <a:r>
              <a:rPr lang="en-US"/>
              <a:t>Selecting = annotation of a </a:t>
            </a:r>
            <a:r>
              <a:rPr lang="en-US">
                <a:solidFill>
                  <a:schemeClr val="accent2">
                    <a:lumMod val="50000"/>
                  </a:schemeClr>
                </a:solidFill>
              </a:rPr>
              <a:t>Boolean variable</a:t>
            </a:r>
          </a:p>
          <a:p>
            <a:r>
              <a:rPr lang="en-US"/>
              <a:t>Sorting = annotation of an </a:t>
            </a:r>
            <a:r>
              <a:rPr lang="en-US">
                <a:solidFill>
                  <a:schemeClr val="accent2">
                    <a:lumMod val="50000"/>
                  </a:schemeClr>
                </a:solidFill>
              </a:rPr>
              <a:t>integer variable </a:t>
            </a:r>
            <a:r>
              <a:rPr lang="en-US"/>
              <a:t>(surrogate keys)</a:t>
            </a:r>
          </a:p>
          <a:p>
            <a:r>
              <a:rPr lang="en-US"/>
              <a:t>Ordering = annotation of a </a:t>
            </a:r>
            <a:r>
              <a:rPr lang="en-US">
                <a:solidFill>
                  <a:schemeClr val="accent2">
                    <a:lumMod val="50000"/>
                  </a:schemeClr>
                </a:solidFill>
              </a:rPr>
              <a:t>floating-point variable </a:t>
            </a:r>
            <a:r>
              <a:rPr lang="en-US"/>
              <a:t>(preference scores)</a:t>
            </a:r>
          </a:p>
          <a:p>
            <a:r>
              <a:rPr lang="en-US"/>
              <a:t>Partitioning = annotation of a </a:t>
            </a:r>
            <a:r>
              <a:rPr lang="en-US">
                <a:solidFill>
                  <a:schemeClr val="accent2">
                    <a:lumMod val="50000"/>
                  </a:schemeClr>
                </a:solidFill>
              </a:rPr>
              <a:t>categorical variable </a:t>
            </a:r>
            <a:r>
              <a:rPr lang="en-US"/>
              <a:t>(set membership)</a:t>
            </a:r>
          </a:p>
          <a:p>
            <a:r>
              <a:rPr lang="en-US"/>
              <a:t>Clustering = annotation of </a:t>
            </a:r>
            <a:r>
              <a:rPr lang="en-US">
                <a:solidFill>
                  <a:schemeClr val="accent2">
                    <a:lumMod val="50000"/>
                  </a:schemeClr>
                </a:solidFill>
              </a:rPr>
              <a:t>ordered tree</a:t>
            </a:r>
            <a:r>
              <a:rPr lang="en-US"/>
              <a:t> of subsets</a:t>
            </a:r>
          </a:p>
          <a:p>
            <a:pPr marL="0" indent="0">
              <a:buNone/>
            </a:pPr>
            <a:endParaRPr lang="en-US"/>
          </a:p>
          <a:p>
            <a:pPr marL="0" indent="0">
              <a:buNone/>
            </a:pPr>
            <a:r>
              <a:rPr lang="en-US"/>
              <a:t>➞ </a:t>
            </a:r>
            <a:r>
              <a:rPr lang="en-US">
                <a:solidFill>
                  <a:schemeClr val="accent1">
                    <a:lumMod val="50000"/>
                  </a:schemeClr>
                </a:solidFill>
              </a:rPr>
              <a:t>concordance view </a:t>
            </a:r>
            <a:r>
              <a:rPr lang="en-US"/>
              <a:t>derived from annotations</a:t>
            </a:r>
          </a:p>
        </p:txBody>
      </p:sp>
      <p:sp>
        <p:nvSpPr>
          <p:cNvPr id="4" name="Date Placeholder 3">
            <a:extLst>
              <a:ext uri="{FF2B5EF4-FFF2-40B4-BE49-F238E27FC236}">
                <a16:creationId xmlns:a16="http://schemas.microsoft.com/office/drawing/2014/main" id="{1659EBD5-9E28-94C5-BD94-44C229B2A521}"/>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4A72F52F-A42C-330E-FE5F-FC3DE6ED57C5}"/>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EFCD1E7-2972-23D1-6C1B-D711BCDF9565}"/>
              </a:ext>
            </a:extLst>
          </p:cNvPr>
          <p:cNvSpPr>
            <a:spLocks noGrp="1"/>
          </p:cNvSpPr>
          <p:nvPr>
            <p:ph type="sldNum" sz="quarter" idx="12"/>
          </p:nvPr>
        </p:nvSpPr>
        <p:spPr/>
        <p:txBody>
          <a:bodyPr/>
          <a:lstStyle/>
          <a:p>
            <a:fld id="{B2EB7B1D-155F-DE45-A4D9-3453DB08EE0D}" type="slidenum">
              <a:rPr lang="en-GB"/>
              <a:pPr/>
              <a:t>75</a:t>
            </a:fld>
            <a:endParaRPr lang="en-GB"/>
          </a:p>
        </p:txBody>
      </p:sp>
    </p:spTree>
    <p:extLst>
      <p:ext uri="{BB962C8B-B14F-4D97-AF65-F5344CB8AC3E}">
        <p14:creationId xmlns:p14="http://schemas.microsoft.com/office/powerpoint/2010/main" val="3363212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1: Selecting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p:txBody>
          <a:bodyPr/>
          <a:lstStyle/>
          <a:p>
            <a:pPr marL="0" indent="0">
              <a:buNone/>
            </a:pPr>
            <a:r>
              <a:rPr lang="en-US">
                <a:solidFill>
                  <a:schemeClr val="accent1">
                    <a:lumMod val="50000"/>
                  </a:schemeClr>
                </a:solidFill>
              </a:rPr>
              <a:t>Selecting</a:t>
            </a:r>
            <a:r>
              <a:rPr lang="en-US"/>
              <a:t> = add </a:t>
            </a:r>
            <a:r>
              <a:rPr lang="en-US">
                <a:solidFill>
                  <a:schemeClr val="accent2">
                    <a:lumMod val="50000"/>
                  </a:schemeClr>
                </a:solidFill>
              </a:rPr>
              <a:t>Boolean variable </a:t>
            </a:r>
            <a:r>
              <a:rPr lang="en-US"/>
              <a:t>to lines</a:t>
            </a:r>
          </a:p>
          <a:p>
            <a:pPr lvl="1"/>
            <a:r>
              <a:rPr lang="en-US"/>
              <a:t>keep concordance line if value is True</a:t>
            </a:r>
          </a:p>
          <a:p>
            <a:pPr lvl="1"/>
            <a:r>
              <a:rPr lang="en-US"/>
              <a:t>exclude selected lines by logical negation of variable (all algorithms)</a:t>
            </a:r>
          </a:p>
          <a:p>
            <a:pPr lvl="3"/>
            <a:endParaRPr lang="en-US"/>
          </a:p>
          <a:p>
            <a:pPr marL="0" indent="0">
              <a:buNone/>
            </a:pPr>
            <a:r>
              <a:rPr lang="en-US"/>
              <a:t>Examples</a:t>
            </a:r>
          </a:p>
          <a:p>
            <a:r>
              <a:rPr lang="en-US"/>
              <a:t>selection based on metadata categories or numerical ranges</a:t>
            </a:r>
          </a:p>
          <a:p>
            <a:r>
              <a:rPr lang="en-US"/>
              <a:t>select random subset (reproducible, stratified, …)</a:t>
            </a:r>
          </a:p>
          <a:p>
            <a:r>
              <a:rPr lang="en-US"/>
              <a:t>KWIC filter (lines containing certain words, lemmas, POS tags, …)</a:t>
            </a:r>
          </a:p>
          <a:p>
            <a:r>
              <a:rPr lang="en-US"/>
              <a:t>manual selection of individual concordance lines</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76</a:t>
            </a:fld>
            <a:endParaRPr lang="en-GB"/>
          </a:p>
        </p:txBody>
      </p:sp>
      <p:grpSp>
        <p:nvGrpSpPr>
          <p:cNvPr id="8" name="Group 7">
            <a:extLst>
              <a:ext uri="{FF2B5EF4-FFF2-40B4-BE49-F238E27FC236}">
                <a16:creationId xmlns:a16="http://schemas.microsoft.com/office/drawing/2014/main" id="{707BAC95-FC91-522B-9E28-69AB5208F1D4}"/>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7CC496DA-646F-D68C-2BC4-F2AAB093945B}"/>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120A956F-C3BC-F361-DD4A-C7EF3A307F38}"/>
                </a:ext>
              </a:extLst>
            </p:cNvPr>
            <p:cNvGrpSpPr/>
            <p:nvPr/>
          </p:nvGrpSpPr>
          <p:grpSpPr>
            <a:xfrm>
              <a:off x="9240748" y="429003"/>
              <a:ext cx="2461260" cy="686474"/>
              <a:chOff x="9220200" y="438576"/>
              <a:chExt cx="2895600" cy="858092"/>
            </a:xfrm>
          </p:grpSpPr>
          <p:grpSp>
            <p:nvGrpSpPr>
              <p:cNvPr id="11" name="Group 10">
                <a:extLst>
                  <a:ext uri="{FF2B5EF4-FFF2-40B4-BE49-F238E27FC236}">
                    <a16:creationId xmlns:a16="http://schemas.microsoft.com/office/drawing/2014/main" id="{6E9DF473-E250-1CDA-1B10-43AE9B39D75B}"/>
                  </a:ext>
                </a:extLst>
              </p:cNvPr>
              <p:cNvGrpSpPr/>
              <p:nvPr/>
            </p:nvGrpSpPr>
            <p:grpSpPr>
              <a:xfrm>
                <a:off x="9220200" y="438576"/>
                <a:ext cx="2895600" cy="75692"/>
                <a:chOff x="4639673" y="1649035"/>
                <a:chExt cx="2895600" cy="75692"/>
              </a:xfrm>
            </p:grpSpPr>
            <p:cxnSp>
              <p:nvCxnSpPr>
                <p:cNvPr id="32" name="Straight Connector 31">
                  <a:extLst>
                    <a:ext uri="{FF2B5EF4-FFF2-40B4-BE49-F238E27FC236}">
                      <a16:creationId xmlns:a16="http://schemas.microsoft.com/office/drawing/2014/main" id="{0602E7A3-44BE-A18C-5D88-BEF169B8D728}"/>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75CFFE-2B88-19D9-B3F0-B0781D030A5A}"/>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80D44E8-3878-4C93-A6F2-BB3C056AC1CC}"/>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F1E0248A-7792-254A-E6C4-6AA2444D76B7}"/>
                  </a:ext>
                </a:extLst>
              </p:cNvPr>
              <p:cNvGrpSpPr/>
              <p:nvPr/>
            </p:nvGrpSpPr>
            <p:grpSpPr>
              <a:xfrm>
                <a:off x="9220200" y="595056"/>
                <a:ext cx="2895600" cy="75692"/>
                <a:chOff x="4639673" y="1649035"/>
                <a:chExt cx="2895600" cy="75692"/>
              </a:xfrm>
              <a:solidFill>
                <a:srgbClr val="CC0066"/>
              </a:solidFill>
            </p:grpSpPr>
            <p:cxnSp>
              <p:nvCxnSpPr>
                <p:cNvPr id="29" name="Straight Connector 28">
                  <a:extLst>
                    <a:ext uri="{FF2B5EF4-FFF2-40B4-BE49-F238E27FC236}">
                      <a16:creationId xmlns:a16="http://schemas.microsoft.com/office/drawing/2014/main" id="{DAC16DE9-3AAA-0AF5-298A-421937C56A01}"/>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127D36-78B4-BB71-AA12-009A4902CC88}"/>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93E689B-A615-4CDE-6CA3-D004794B5960}"/>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8D6C92B-056C-F39F-3088-9803F1AD612B}"/>
                  </a:ext>
                </a:extLst>
              </p:cNvPr>
              <p:cNvGrpSpPr/>
              <p:nvPr/>
            </p:nvGrpSpPr>
            <p:grpSpPr>
              <a:xfrm>
                <a:off x="9220200" y="751536"/>
                <a:ext cx="2895600" cy="75692"/>
                <a:chOff x="4639673" y="1649035"/>
                <a:chExt cx="2895600" cy="75692"/>
              </a:xfrm>
              <a:solidFill>
                <a:srgbClr val="FF3399"/>
              </a:solidFill>
            </p:grpSpPr>
            <p:cxnSp>
              <p:nvCxnSpPr>
                <p:cNvPr id="26" name="Straight Connector 25">
                  <a:extLst>
                    <a:ext uri="{FF2B5EF4-FFF2-40B4-BE49-F238E27FC236}">
                      <a16:creationId xmlns:a16="http://schemas.microsoft.com/office/drawing/2014/main" id="{02C503D5-6AD6-0169-C966-6103324CC9F0}"/>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A4C3DA-47EA-DE0A-FF80-B61D2E682633}"/>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445D573-82A2-B036-8AD7-FA03E2DB61E2}"/>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CB1F73B7-CB26-68B8-6E24-18A0F1678922}"/>
                  </a:ext>
                </a:extLst>
              </p:cNvPr>
              <p:cNvGrpSpPr/>
              <p:nvPr/>
            </p:nvGrpSpPr>
            <p:grpSpPr>
              <a:xfrm>
                <a:off x="9220200" y="908016"/>
                <a:ext cx="2895600" cy="75692"/>
                <a:chOff x="4639673" y="1649035"/>
                <a:chExt cx="2895600" cy="75692"/>
              </a:xfrm>
              <a:solidFill>
                <a:srgbClr val="FF33CC"/>
              </a:solidFill>
            </p:grpSpPr>
            <p:cxnSp>
              <p:nvCxnSpPr>
                <p:cNvPr id="23" name="Straight Connector 22">
                  <a:extLst>
                    <a:ext uri="{FF2B5EF4-FFF2-40B4-BE49-F238E27FC236}">
                      <a16:creationId xmlns:a16="http://schemas.microsoft.com/office/drawing/2014/main" id="{E950F5F1-67DB-0E21-8353-171783564B7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E4934E-96FE-855F-34D5-76E10BCB6CAC}"/>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FA343E0-39A3-E5C2-91B3-CA9F403D9037}"/>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D1D11298-5C97-5795-AF35-17B919925427}"/>
                  </a:ext>
                </a:extLst>
              </p:cNvPr>
              <p:cNvGrpSpPr/>
              <p:nvPr/>
            </p:nvGrpSpPr>
            <p:grpSpPr>
              <a:xfrm>
                <a:off x="9220200" y="1064496"/>
                <a:ext cx="2895600" cy="75692"/>
                <a:chOff x="4639673" y="1649035"/>
                <a:chExt cx="2895600" cy="75692"/>
              </a:xfrm>
              <a:solidFill>
                <a:srgbClr val="FBD4DC"/>
              </a:solidFill>
            </p:grpSpPr>
            <p:cxnSp>
              <p:nvCxnSpPr>
                <p:cNvPr id="20" name="Straight Connector 19">
                  <a:extLst>
                    <a:ext uri="{FF2B5EF4-FFF2-40B4-BE49-F238E27FC236}">
                      <a16:creationId xmlns:a16="http://schemas.microsoft.com/office/drawing/2014/main" id="{F7E771C1-DC14-BE9D-C071-DA65C00C03F3}"/>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6C3F36-C2FD-07BE-E809-F2E39258F760}"/>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9CAFFD7-DA58-BE49-073B-D17916E8E395}"/>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33F5C130-C193-F19F-C07D-9B8155312A01}"/>
                  </a:ext>
                </a:extLst>
              </p:cNvPr>
              <p:cNvGrpSpPr/>
              <p:nvPr/>
            </p:nvGrpSpPr>
            <p:grpSpPr>
              <a:xfrm>
                <a:off x="9220200" y="1220976"/>
                <a:ext cx="2895600" cy="75692"/>
                <a:chOff x="4639673" y="1649035"/>
                <a:chExt cx="2895600" cy="75692"/>
              </a:xfrm>
              <a:solidFill>
                <a:schemeClr val="accent2">
                  <a:lumMod val="50000"/>
                </a:schemeClr>
              </a:solidFill>
            </p:grpSpPr>
            <p:cxnSp>
              <p:nvCxnSpPr>
                <p:cNvPr id="17" name="Straight Connector 16">
                  <a:extLst>
                    <a:ext uri="{FF2B5EF4-FFF2-40B4-BE49-F238E27FC236}">
                      <a16:creationId xmlns:a16="http://schemas.microsoft.com/office/drawing/2014/main" id="{992239B8-05D4-7D76-AE3B-D26E5514FB84}"/>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25CF2A-ECB4-9BC7-7DC3-AB6B4C1271E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146CEED-F465-9867-E0DB-471EF55DAC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68476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2: Sorting [Ordering]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5010032"/>
          </a:xfrm>
        </p:spPr>
        <p:txBody>
          <a:bodyPr/>
          <a:lstStyle/>
          <a:p>
            <a:pPr marL="0" indent="0">
              <a:buNone/>
            </a:pPr>
            <a:r>
              <a:rPr lang="en-US">
                <a:solidFill>
                  <a:schemeClr val="accent1">
                    <a:lumMod val="50000"/>
                  </a:schemeClr>
                </a:solidFill>
              </a:rPr>
              <a:t>Sorting</a:t>
            </a:r>
            <a:r>
              <a:rPr lang="en-US"/>
              <a:t> = add </a:t>
            </a:r>
            <a:r>
              <a:rPr lang="en-US">
                <a:solidFill>
                  <a:schemeClr val="accent2">
                    <a:lumMod val="50000"/>
                  </a:schemeClr>
                </a:solidFill>
              </a:rPr>
              <a:t>integer variable</a:t>
            </a:r>
            <a:r>
              <a:rPr lang="en-US"/>
              <a:t> with sort keys</a:t>
            </a:r>
          </a:p>
          <a:p>
            <a:pPr lvl="1"/>
            <a:r>
              <a:rPr lang="en-US"/>
              <a:t>pairwise comparison of lines (A &lt; B, A = B, A &gt; B)</a:t>
            </a:r>
          </a:p>
          <a:p>
            <a:pPr lvl="1"/>
            <a:r>
              <a:rPr lang="en-US"/>
              <a:t>resulting sort order ➞ integers as </a:t>
            </a:r>
            <a:r>
              <a:rPr lang="en-US">
                <a:solidFill>
                  <a:schemeClr val="accent2">
                    <a:lumMod val="50000"/>
                  </a:schemeClr>
                </a:solidFill>
              </a:rPr>
              <a:t>surrogate keys </a:t>
            </a:r>
            <a:r>
              <a:rPr lang="en-US"/>
              <a:t>(A &lt; B, A = B, A &gt; B)</a:t>
            </a:r>
          </a:p>
          <a:p>
            <a:pPr lvl="1"/>
            <a:r>
              <a:rPr lang="en-US"/>
              <a:t>ties (A = B) can be broken by additional </a:t>
            </a:r>
            <a:r>
              <a:rPr lang="en-US">
                <a:solidFill>
                  <a:schemeClr val="accent1">
                    <a:lumMod val="50000"/>
                  </a:schemeClr>
                </a:solidFill>
              </a:rPr>
              <a:t>Sorting</a:t>
            </a:r>
            <a:r>
              <a:rPr lang="en-US"/>
              <a:t> or </a:t>
            </a:r>
            <a:r>
              <a:rPr lang="en-US">
                <a:solidFill>
                  <a:schemeClr val="accent1">
                    <a:lumMod val="50000"/>
                  </a:schemeClr>
                </a:solidFill>
              </a:rPr>
              <a:t>Ranking</a:t>
            </a:r>
            <a:r>
              <a:rPr lang="en-US"/>
              <a:t> algorithms</a:t>
            </a:r>
          </a:p>
          <a:p>
            <a:pPr marL="1371600" lvl="3" indent="0">
              <a:buNone/>
            </a:pPr>
            <a:endParaRPr lang="en-US"/>
          </a:p>
          <a:p>
            <a:pPr marL="0" indent="0">
              <a:buNone/>
            </a:pPr>
            <a:r>
              <a:rPr lang="en-US"/>
              <a:t>Examples</a:t>
            </a:r>
          </a:p>
          <a:p>
            <a:r>
              <a:rPr lang="en-US"/>
              <a:t>sort alphabetically by left or right context</a:t>
            </a:r>
          </a:p>
          <a:p>
            <a:r>
              <a:rPr lang="en-US"/>
              <a:t>sort by POS tag of first (L1) or second (L2) token before node</a:t>
            </a:r>
          </a:p>
          <a:p>
            <a:r>
              <a:rPr lang="en-US"/>
              <a:t>sort by numerical (e.g. year) or categorical (e.g. author) metadata</a:t>
            </a:r>
          </a:p>
          <a:p>
            <a:r>
              <a:rPr lang="en-US"/>
              <a:t>random shuffling (reproducible)</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77</a:t>
            </a:fld>
            <a:endParaRPr lang="en-GB"/>
          </a:p>
        </p:txBody>
      </p:sp>
      <p:grpSp>
        <p:nvGrpSpPr>
          <p:cNvPr id="7" name="Group 6">
            <a:extLst>
              <a:ext uri="{FF2B5EF4-FFF2-40B4-BE49-F238E27FC236}">
                <a16:creationId xmlns:a16="http://schemas.microsoft.com/office/drawing/2014/main" id="{0120E832-CA31-DC37-E243-E9BCBEAB5BE7}"/>
              </a:ext>
            </a:extLst>
          </p:cNvPr>
          <p:cNvGrpSpPr/>
          <p:nvPr/>
        </p:nvGrpSpPr>
        <p:grpSpPr>
          <a:xfrm>
            <a:off x="8892208" y="229976"/>
            <a:ext cx="3147391" cy="1969886"/>
            <a:chOff x="8892208" y="229976"/>
            <a:chExt cx="3147391" cy="1969886"/>
          </a:xfrm>
        </p:grpSpPr>
        <p:pic>
          <p:nvPicPr>
            <p:cNvPr id="35" name="Picture 34" descr="A black screen with a white border&#10;&#10;Description automatically generated">
              <a:extLst>
                <a:ext uri="{FF2B5EF4-FFF2-40B4-BE49-F238E27FC236}">
                  <a16:creationId xmlns:a16="http://schemas.microsoft.com/office/drawing/2014/main" id="{AB3EA933-6049-5470-1F5E-83D33D85346E}"/>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36" name="Group 35">
              <a:extLst>
                <a:ext uri="{FF2B5EF4-FFF2-40B4-BE49-F238E27FC236}">
                  <a16:creationId xmlns:a16="http://schemas.microsoft.com/office/drawing/2014/main" id="{00955D55-233C-D128-99BC-1844537F2B75}"/>
                </a:ext>
              </a:extLst>
            </p:cNvPr>
            <p:cNvGrpSpPr/>
            <p:nvPr/>
          </p:nvGrpSpPr>
          <p:grpSpPr>
            <a:xfrm>
              <a:off x="9240884" y="432461"/>
              <a:ext cx="2461260" cy="1304301"/>
              <a:chOff x="9220200" y="385676"/>
              <a:chExt cx="2895600" cy="1463484"/>
            </a:xfrm>
          </p:grpSpPr>
          <p:grpSp>
            <p:nvGrpSpPr>
              <p:cNvPr id="37" name="Group 36">
                <a:extLst>
                  <a:ext uri="{FF2B5EF4-FFF2-40B4-BE49-F238E27FC236}">
                    <a16:creationId xmlns:a16="http://schemas.microsoft.com/office/drawing/2014/main" id="{89ADDDBE-2041-CD2D-9A6F-2C427B360875}"/>
                  </a:ext>
                </a:extLst>
              </p:cNvPr>
              <p:cNvGrpSpPr/>
              <p:nvPr/>
            </p:nvGrpSpPr>
            <p:grpSpPr>
              <a:xfrm>
                <a:off x="9220200" y="385676"/>
                <a:ext cx="2895600" cy="75692"/>
                <a:chOff x="4639673" y="1649035"/>
                <a:chExt cx="2895600" cy="75692"/>
              </a:xfrm>
              <a:solidFill>
                <a:schemeClr val="accent2">
                  <a:lumMod val="25000"/>
                </a:schemeClr>
              </a:solidFill>
            </p:grpSpPr>
            <p:cxnSp>
              <p:nvCxnSpPr>
                <p:cNvPr id="74" name="Straight Connector 73">
                  <a:extLst>
                    <a:ext uri="{FF2B5EF4-FFF2-40B4-BE49-F238E27FC236}">
                      <a16:creationId xmlns:a16="http://schemas.microsoft.com/office/drawing/2014/main" id="{8D96E953-FA2F-E5BD-AC0B-DED018914BFA}"/>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82AA8B-7FD7-8D38-450C-13C9E4FBFC7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E2A22F3-C6F2-C2E7-44B7-DE798A7F1F09}"/>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6A4962B3-F93D-2509-22C2-3320C67E84CC}"/>
                  </a:ext>
                </a:extLst>
              </p:cNvPr>
              <p:cNvGrpSpPr/>
              <p:nvPr/>
            </p:nvGrpSpPr>
            <p:grpSpPr>
              <a:xfrm>
                <a:off x="9220200" y="539875"/>
                <a:ext cx="2895600" cy="75692"/>
                <a:chOff x="4639673" y="1649035"/>
                <a:chExt cx="2895600" cy="75692"/>
              </a:xfrm>
              <a:solidFill>
                <a:schemeClr val="accent2">
                  <a:lumMod val="50000"/>
                </a:schemeClr>
              </a:solidFill>
            </p:grpSpPr>
            <p:cxnSp>
              <p:nvCxnSpPr>
                <p:cNvPr id="71" name="Straight Connector 70">
                  <a:extLst>
                    <a:ext uri="{FF2B5EF4-FFF2-40B4-BE49-F238E27FC236}">
                      <a16:creationId xmlns:a16="http://schemas.microsoft.com/office/drawing/2014/main" id="{EE59C584-2475-B4F0-7BA8-F71B2533788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B5707B-A76D-D23D-BA91-D8A2A001572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AE71546-3E9B-8160-EF62-5828D5C059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16EABAF6-005C-7E8A-E775-78FDD9BDBC85}"/>
                  </a:ext>
                </a:extLst>
              </p:cNvPr>
              <p:cNvGrpSpPr/>
              <p:nvPr/>
            </p:nvGrpSpPr>
            <p:grpSpPr>
              <a:xfrm>
                <a:off x="9220200" y="694074"/>
                <a:ext cx="2895600" cy="75692"/>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E9B8C24C-083B-6878-E2FE-6154B363B3E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B42866-61BE-D686-EF02-406EEE41DE3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209AAB3-19C9-77ED-CE4A-6AE615DCC91D}"/>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CEEA9883-15CC-49B9-0935-AB8382F2DB86}"/>
                  </a:ext>
                </a:extLst>
              </p:cNvPr>
              <p:cNvGrpSpPr/>
              <p:nvPr/>
            </p:nvGrpSpPr>
            <p:grpSpPr>
              <a:xfrm>
                <a:off x="9220200" y="848273"/>
                <a:ext cx="2895600" cy="75692"/>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5974BF92-5B9E-F17E-71BA-7BDA92330008}"/>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4E8279-DE7E-7BAE-3E76-B5CAD914528A}"/>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1941031-9926-8445-C338-20D598A4A328}"/>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BADE8A31-DDCC-38C9-CEEC-33AED8E95317}"/>
                  </a:ext>
                </a:extLst>
              </p:cNvPr>
              <p:cNvGrpSpPr/>
              <p:nvPr/>
            </p:nvGrpSpPr>
            <p:grpSpPr>
              <a:xfrm>
                <a:off x="9220200" y="1002472"/>
                <a:ext cx="2895600" cy="75692"/>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8F2775AC-5B76-6042-2516-D2C28303818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5523D-2868-E07B-7645-668D5904310D}"/>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ECF86E6-1E3B-27F0-7308-FCC5D256AE32}"/>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DA1C0B71-E3AB-8BE7-3AF7-97AF99042C19}"/>
                  </a:ext>
                </a:extLst>
              </p:cNvPr>
              <p:cNvGrpSpPr/>
              <p:nvPr/>
            </p:nvGrpSpPr>
            <p:grpSpPr>
              <a:xfrm>
                <a:off x="9220200" y="1156671"/>
                <a:ext cx="2895600" cy="75692"/>
                <a:chOff x="4639673" y="1649035"/>
                <a:chExt cx="2895600" cy="75692"/>
              </a:xfrm>
              <a:solidFill>
                <a:srgbClr val="FF99CC"/>
              </a:solidFill>
            </p:grpSpPr>
            <p:cxnSp>
              <p:nvCxnSpPr>
                <p:cNvPr id="59" name="Straight Connector 58">
                  <a:extLst>
                    <a:ext uri="{FF2B5EF4-FFF2-40B4-BE49-F238E27FC236}">
                      <a16:creationId xmlns:a16="http://schemas.microsoft.com/office/drawing/2014/main" id="{ED954A53-38E6-C62D-55E4-B874D750D42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4A5E02-DDBB-71D6-D78E-1D55F5A0FD5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224BB75-1A7D-6949-EC01-B26435383AF5}"/>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3F473050-9EF5-D9ED-6801-D64382ED6F6F}"/>
                  </a:ext>
                </a:extLst>
              </p:cNvPr>
              <p:cNvGrpSpPr/>
              <p:nvPr/>
            </p:nvGrpSpPr>
            <p:grpSpPr>
              <a:xfrm>
                <a:off x="9220200" y="1310870"/>
                <a:ext cx="2895600" cy="75692"/>
                <a:chOff x="4639673" y="1649035"/>
                <a:chExt cx="2895600" cy="75692"/>
              </a:xfrm>
              <a:solidFill>
                <a:schemeClr val="accent2">
                  <a:lumMod val="90000"/>
                </a:schemeClr>
              </a:solidFill>
            </p:grpSpPr>
            <p:cxnSp>
              <p:nvCxnSpPr>
                <p:cNvPr id="56" name="Straight Connector 55">
                  <a:extLst>
                    <a:ext uri="{FF2B5EF4-FFF2-40B4-BE49-F238E27FC236}">
                      <a16:creationId xmlns:a16="http://schemas.microsoft.com/office/drawing/2014/main" id="{A4267959-BA33-360C-0DB3-0E7DD883E11B}"/>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578071-243C-5474-4687-43F31F942BEB}"/>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31B86EF-F2BA-1C89-28DD-417B2E7E068E}"/>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36F46C2D-59A8-AFAE-CB8B-FD02258D472F}"/>
                  </a:ext>
                </a:extLst>
              </p:cNvPr>
              <p:cNvGrpSpPr/>
              <p:nvPr/>
            </p:nvGrpSpPr>
            <p:grpSpPr>
              <a:xfrm>
                <a:off x="9220200" y="1465069"/>
                <a:ext cx="2895600" cy="75692"/>
                <a:chOff x="4639673" y="1649035"/>
                <a:chExt cx="2895600" cy="75692"/>
              </a:xfrm>
            </p:grpSpPr>
            <p:cxnSp>
              <p:nvCxnSpPr>
                <p:cNvPr id="53" name="Straight Connector 52">
                  <a:extLst>
                    <a:ext uri="{FF2B5EF4-FFF2-40B4-BE49-F238E27FC236}">
                      <a16:creationId xmlns:a16="http://schemas.microsoft.com/office/drawing/2014/main" id="{20FD7C6B-A312-8D87-C84B-EBA838F92DA7}"/>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81BC8B-81AF-22AA-8CC4-0A203EF7AAF8}"/>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F120F24-E8F6-4421-914D-71EBD0773015}"/>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054538C7-0187-84EC-5E25-AC62726D7F12}"/>
                  </a:ext>
                </a:extLst>
              </p:cNvPr>
              <p:cNvGrpSpPr/>
              <p:nvPr/>
            </p:nvGrpSpPr>
            <p:grpSpPr>
              <a:xfrm>
                <a:off x="9220200" y="1619268"/>
                <a:ext cx="2895600" cy="75692"/>
                <a:chOff x="4639673" y="1649035"/>
                <a:chExt cx="2895600" cy="75692"/>
              </a:xfrm>
              <a:solidFill>
                <a:srgbClr val="FBD4DC"/>
              </a:solidFill>
            </p:grpSpPr>
            <p:cxnSp>
              <p:nvCxnSpPr>
                <p:cNvPr id="50" name="Straight Connector 49">
                  <a:extLst>
                    <a:ext uri="{FF2B5EF4-FFF2-40B4-BE49-F238E27FC236}">
                      <a16:creationId xmlns:a16="http://schemas.microsoft.com/office/drawing/2014/main" id="{3D76532E-9A6D-CA3F-57EC-5D21EB5CAE95}"/>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C41999-C875-A1B3-BBA3-89048F31705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89F7568-7BFD-3EEE-774F-64298AD62ABC}"/>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D3DAD9A4-7EB5-C8A8-D74A-08523ACF68F8}"/>
                  </a:ext>
                </a:extLst>
              </p:cNvPr>
              <p:cNvGrpSpPr/>
              <p:nvPr/>
            </p:nvGrpSpPr>
            <p:grpSpPr>
              <a:xfrm>
                <a:off x="9220200" y="1773468"/>
                <a:ext cx="2895600" cy="75692"/>
                <a:chOff x="4639673" y="1649035"/>
                <a:chExt cx="2895600" cy="75692"/>
              </a:xfrm>
              <a:solidFill>
                <a:srgbClr val="FFCCFF"/>
              </a:solidFill>
            </p:grpSpPr>
            <p:cxnSp>
              <p:nvCxnSpPr>
                <p:cNvPr id="47" name="Straight Connector 46">
                  <a:extLst>
                    <a:ext uri="{FF2B5EF4-FFF2-40B4-BE49-F238E27FC236}">
                      <a16:creationId xmlns:a16="http://schemas.microsoft.com/office/drawing/2014/main" id="{E4C6FBE6-CB46-374B-94F5-13514312D983}"/>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AC9EBF-AE0D-BB6E-A3CF-49FF00D096A4}"/>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065E27B-B77B-6473-2005-A7FB81197443}"/>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3519293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DE2C-3497-8927-1713-3BEA2FED1616}"/>
              </a:ext>
            </a:extLst>
          </p:cNvPr>
          <p:cNvSpPr>
            <a:spLocks noGrp="1"/>
          </p:cNvSpPr>
          <p:nvPr>
            <p:ph type="title"/>
          </p:nvPr>
        </p:nvSpPr>
        <p:spPr/>
        <p:txBody>
          <a:bodyPr/>
          <a:lstStyle/>
          <a:p>
            <a:r>
              <a:rPr lang="en-US"/>
              <a:t>Aside: Context trees &amp; KWIC patterns</a:t>
            </a:r>
          </a:p>
        </p:txBody>
      </p:sp>
      <p:sp>
        <p:nvSpPr>
          <p:cNvPr id="4" name="Date Placeholder 3">
            <a:extLst>
              <a:ext uri="{FF2B5EF4-FFF2-40B4-BE49-F238E27FC236}">
                <a16:creationId xmlns:a16="http://schemas.microsoft.com/office/drawing/2014/main" id="{42C6B417-315E-189B-5F0B-321B8E58C43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9612EE7C-8D97-7A2A-E9FF-2D88AC5C95D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F87AD35-E450-E0B1-6EDF-A434DCB88C1E}"/>
              </a:ext>
            </a:extLst>
          </p:cNvPr>
          <p:cNvSpPr>
            <a:spLocks noGrp="1"/>
          </p:cNvSpPr>
          <p:nvPr>
            <p:ph type="sldNum" sz="quarter" idx="12"/>
          </p:nvPr>
        </p:nvSpPr>
        <p:spPr/>
        <p:txBody>
          <a:bodyPr/>
          <a:lstStyle/>
          <a:p>
            <a:fld id="{B2EB7B1D-155F-DE45-A4D9-3453DB08EE0D}" type="slidenum">
              <a:rPr lang="en-GB"/>
              <a:pPr/>
              <a:t>78</a:t>
            </a:fld>
            <a:endParaRPr lang="en-GB"/>
          </a:p>
        </p:txBody>
      </p:sp>
      <p:pic>
        <p:nvPicPr>
          <p:cNvPr id="7" name="Picture 6">
            <a:extLst>
              <a:ext uri="{FF2B5EF4-FFF2-40B4-BE49-F238E27FC236}">
                <a16:creationId xmlns:a16="http://schemas.microsoft.com/office/drawing/2014/main" id="{262277FF-03A3-DA55-1DB1-409AC832C5E6}"/>
              </a:ext>
            </a:extLst>
          </p:cNvPr>
          <p:cNvPicPr>
            <a:picLocks noChangeAspect="1"/>
          </p:cNvPicPr>
          <p:nvPr/>
        </p:nvPicPr>
        <p:blipFill>
          <a:blip r:embed="rId2"/>
          <a:stretch>
            <a:fillRect/>
          </a:stretch>
        </p:blipFill>
        <p:spPr>
          <a:xfrm>
            <a:off x="4932975" y="1349902"/>
            <a:ext cx="5561710" cy="3963266"/>
          </a:xfrm>
          <a:prstGeom prst="rect">
            <a:avLst/>
          </a:prstGeom>
        </p:spPr>
      </p:pic>
      <p:pic>
        <p:nvPicPr>
          <p:cNvPr id="8" name="Picture 7">
            <a:extLst>
              <a:ext uri="{FF2B5EF4-FFF2-40B4-BE49-F238E27FC236}">
                <a16:creationId xmlns:a16="http://schemas.microsoft.com/office/drawing/2014/main" id="{1FA4E89C-5BA2-5AA5-3F8D-746A0F1842F6}"/>
              </a:ext>
            </a:extLst>
          </p:cNvPr>
          <p:cNvPicPr>
            <a:picLocks noChangeAspect="1"/>
          </p:cNvPicPr>
          <p:nvPr/>
        </p:nvPicPr>
        <p:blipFill>
          <a:blip r:embed="rId3"/>
          <a:stretch>
            <a:fillRect/>
          </a:stretch>
        </p:blipFill>
        <p:spPr>
          <a:xfrm>
            <a:off x="288059" y="1276349"/>
            <a:ext cx="3774785" cy="5180778"/>
          </a:xfrm>
          <a:prstGeom prst="rect">
            <a:avLst/>
          </a:prstGeom>
        </p:spPr>
      </p:pic>
      <p:sp>
        <p:nvSpPr>
          <p:cNvPr id="9" name="TextBox 8">
            <a:extLst>
              <a:ext uri="{FF2B5EF4-FFF2-40B4-BE49-F238E27FC236}">
                <a16:creationId xmlns:a16="http://schemas.microsoft.com/office/drawing/2014/main" id="{D2C1D314-0584-B626-6543-AB9E0F41B517}"/>
              </a:ext>
            </a:extLst>
          </p:cNvPr>
          <p:cNvSpPr txBox="1"/>
          <p:nvPr/>
        </p:nvSpPr>
        <p:spPr>
          <a:xfrm>
            <a:off x="4062844" y="5619303"/>
            <a:ext cx="3774785" cy="707886"/>
          </a:xfrm>
          <a:prstGeom prst="rect">
            <a:avLst/>
          </a:prstGeom>
          <a:noFill/>
        </p:spPr>
        <p:txBody>
          <a:bodyPr wrap="square" rtlCol="0" anchor="b">
            <a:spAutoFit/>
          </a:bodyPr>
          <a:lstStyle/>
          <a:p>
            <a:r>
              <a:rPr lang="en-US" sz="2000">
                <a:solidFill>
                  <a:schemeClr val="accent1">
                    <a:lumMod val="50000"/>
                  </a:schemeClr>
                </a:solidFill>
                <a:latin typeface="FAUSans Office" panose="020B0504010101010104" pitchFamily="34" charset="77"/>
                <a:cs typeface="FAUSans Office" panose="020B0504010101010104" pitchFamily="34" charset="77"/>
              </a:rPr>
              <a:t>The Word Tree</a:t>
            </a:r>
            <a:br>
              <a:rPr lang="en-US" sz="2000">
                <a:solidFill>
                  <a:schemeClr val="accent1">
                    <a:lumMod val="50000"/>
                  </a:schemeClr>
                </a:solidFill>
                <a:latin typeface="FAUSans Office" panose="020B0504010101010104" pitchFamily="34" charset="77"/>
                <a:cs typeface="FAUSans Office" panose="020B0504010101010104" pitchFamily="34" charset="77"/>
              </a:rPr>
            </a:br>
            <a:r>
              <a:rPr lang="en-US" sz="2000">
                <a:solidFill>
                  <a:schemeClr val="accent1">
                    <a:lumMod val="50000"/>
                  </a:schemeClr>
                </a:solidFill>
                <a:latin typeface="FAUSans Office" panose="020B0504010101010104" pitchFamily="34" charset="77"/>
                <a:cs typeface="FAUSans Office" panose="020B0504010101010104" pitchFamily="34" charset="77"/>
              </a:rPr>
              <a:t>(Wattenberg &amp; Viégas, 2008)</a:t>
            </a:r>
          </a:p>
        </p:txBody>
      </p:sp>
      <p:sp>
        <p:nvSpPr>
          <p:cNvPr id="10" name="TextBox 9">
            <a:extLst>
              <a:ext uri="{FF2B5EF4-FFF2-40B4-BE49-F238E27FC236}">
                <a16:creationId xmlns:a16="http://schemas.microsoft.com/office/drawing/2014/main" id="{37F2F890-1EEF-06BC-8CB4-BE494102706B}"/>
              </a:ext>
            </a:extLst>
          </p:cNvPr>
          <p:cNvSpPr txBox="1"/>
          <p:nvPr/>
        </p:nvSpPr>
        <p:spPr>
          <a:xfrm>
            <a:off x="8077200" y="3474529"/>
            <a:ext cx="2743200" cy="400110"/>
          </a:xfrm>
          <a:prstGeom prst="rect">
            <a:avLst/>
          </a:prstGeom>
          <a:noFill/>
        </p:spPr>
        <p:txBody>
          <a:bodyPr wrap="square" rtlCol="0" anchor="b">
            <a:spAutoFit/>
          </a:bodyPr>
          <a:lstStyle/>
          <a:p>
            <a:pPr algn="r"/>
            <a:r>
              <a:rPr lang="en-US" sz="2000">
                <a:solidFill>
                  <a:schemeClr val="accent1">
                    <a:lumMod val="50000"/>
                  </a:schemeClr>
                </a:solidFill>
                <a:latin typeface="FAUSans Office" panose="020B0504010101010104" pitchFamily="34" charset="77"/>
                <a:cs typeface="FAUSans Office" panose="020B0504010101010104" pitchFamily="34" charset="77"/>
              </a:rPr>
              <a:t>(Evert, ICAME 2007)</a:t>
            </a:r>
          </a:p>
        </p:txBody>
      </p:sp>
      <p:sp>
        <p:nvSpPr>
          <p:cNvPr id="3" name="TextBox 2">
            <a:extLst>
              <a:ext uri="{FF2B5EF4-FFF2-40B4-BE49-F238E27FC236}">
                <a16:creationId xmlns:a16="http://schemas.microsoft.com/office/drawing/2014/main" id="{2A256BE5-F2A0-C212-E4F9-A737DEE893B7}"/>
              </a:ext>
            </a:extLst>
          </p:cNvPr>
          <p:cNvSpPr txBox="1"/>
          <p:nvPr/>
        </p:nvSpPr>
        <p:spPr>
          <a:xfrm>
            <a:off x="7432158" y="4788568"/>
            <a:ext cx="4471783" cy="1815882"/>
          </a:xfrm>
          <a:prstGeom prst="rect">
            <a:avLst/>
          </a:prstGeom>
          <a:noFill/>
        </p:spPr>
        <p:txBody>
          <a:bodyPr wrap="square" rtlCol="0">
            <a:spAutoFit/>
          </a:bodyPr>
          <a:lstStyle/>
          <a:p>
            <a:pPr marL="490538" indent="-490538"/>
            <a:r>
              <a:rPr lang="en-US" sz="2800">
                <a:latin typeface="FAUSans Office" panose="020B0504010101010104" pitchFamily="34" charset="77"/>
                <a:cs typeface="FAUSans Office" panose="020B0504010101010104" pitchFamily="34" charset="77"/>
              </a:rPr>
              <a:t>➞	</a:t>
            </a:r>
            <a:r>
              <a:rPr lang="en-US" sz="2800">
                <a:solidFill>
                  <a:schemeClr val="accent2">
                    <a:lumMod val="50000"/>
                  </a:schemeClr>
                </a:solidFill>
                <a:latin typeface="FAUSans Office" panose="020B0504010101010104" pitchFamily="34" charset="77"/>
                <a:cs typeface="FAUSans Office" panose="020B0504010101010104" pitchFamily="34" charset="77"/>
              </a:rPr>
              <a:t>sorting algorithm </a:t>
            </a:r>
            <a:r>
              <a:rPr lang="en-US" sz="2800">
                <a:latin typeface="FAUSans Office" panose="020B0504010101010104" pitchFamily="34" charset="77"/>
                <a:cs typeface="FAUSans Office" panose="020B0504010101010104" pitchFamily="34" charset="77"/>
              </a:rPr>
              <a:t>for concordance reading </a:t>
            </a:r>
            <a:r>
              <a:rPr lang="en-US" sz="2800">
                <a:solidFill>
                  <a:schemeClr val="accent1">
                    <a:lumMod val="50000"/>
                  </a:schemeClr>
                </a:solidFill>
                <a:latin typeface="FAUSans Office" panose="020B0504010101010104" pitchFamily="34" charset="77"/>
                <a:cs typeface="FAUSans Office" panose="020B0504010101010104" pitchFamily="34" charset="77"/>
              </a:rPr>
              <a:t>(Anthony 2022)</a:t>
            </a:r>
          </a:p>
          <a:p>
            <a:pPr marL="490538" indent="-490538"/>
            <a:r>
              <a:rPr lang="en-US" sz="2800" i="1">
                <a:latin typeface="FAUSans Office" panose="020B0504010101010104" pitchFamily="34" charset="77"/>
                <a:cs typeface="FAUSans Office" panose="020B0504010101010104" pitchFamily="34" charset="77"/>
              </a:rPr>
              <a:t>… but 3 different versions</a:t>
            </a:r>
          </a:p>
        </p:txBody>
      </p:sp>
    </p:spTree>
    <p:extLst>
      <p:ext uri="{BB962C8B-B14F-4D97-AF65-F5344CB8AC3E}">
        <p14:creationId xmlns:p14="http://schemas.microsoft.com/office/powerpoint/2010/main" val="18933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3: Ranking [Ordering]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p:txBody>
          <a:bodyPr/>
          <a:lstStyle/>
          <a:p>
            <a:pPr marL="0" indent="0">
              <a:buNone/>
            </a:pPr>
            <a:r>
              <a:rPr lang="en-US">
                <a:solidFill>
                  <a:schemeClr val="accent1">
                    <a:lumMod val="50000"/>
                  </a:schemeClr>
                </a:solidFill>
              </a:rPr>
              <a:t>Ranking</a:t>
            </a:r>
            <a:r>
              <a:rPr lang="en-US"/>
              <a:t> = add </a:t>
            </a:r>
            <a:r>
              <a:rPr lang="en-US">
                <a:solidFill>
                  <a:schemeClr val="accent2">
                    <a:lumMod val="50000"/>
                  </a:schemeClr>
                </a:solidFill>
              </a:rPr>
              <a:t>floating-point variable </a:t>
            </a:r>
            <a:r>
              <a:rPr lang="en-US"/>
              <a:t>to lines</a:t>
            </a:r>
          </a:p>
          <a:p>
            <a:pPr lvl="1"/>
            <a:r>
              <a:rPr lang="en-US"/>
              <a:t>values = preference score assigned to each line</a:t>
            </a:r>
          </a:p>
          <a:p>
            <a:pPr lvl="1"/>
            <a:r>
              <a:rPr lang="en-US"/>
              <a:t>decreasing order: lines with highest scores shown at top</a:t>
            </a:r>
          </a:p>
          <a:p>
            <a:pPr lvl="1"/>
            <a:r>
              <a:rPr lang="en-US"/>
              <a:t>ties can occur e.g. if scores happen to be integer values</a:t>
            </a:r>
          </a:p>
          <a:p>
            <a:pPr marL="0" indent="0">
              <a:buNone/>
            </a:pPr>
            <a:r>
              <a:rPr lang="en-US"/>
              <a:t>Examples</a:t>
            </a:r>
          </a:p>
          <a:p>
            <a:r>
              <a:rPr lang="en-US"/>
              <a:t>rank by readability, GDEX algorithm, or fit to selected CEFR level</a:t>
            </a:r>
          </a:p>
          <a:p>
            <a:r>
              <a:rPr lang="en-US"/>
              <a:t>rank by frequency of the node string</a:t>
            </a:r>
          </a:p>
          <a:p>
            <a:r>
              <a:rPr lang="en-US"/>
              <a:t>rank by similarity to query (for fuzzy search)</a:t>
            </a:r>
          </a:p>
          <a:p>
            <a:r>
              <a:rPr lang="en-US"/>
              <a:t>rank by number of significant collocates of the node in context, or by number of user-specified keywords (KWIC grouper)</a:t>
            </a:r>
          </a:p>
          <a:p>
            <a:pPr lvl="1"/>
            <a:endParaRPr lang="en-US"/>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79</a:t>
            </a:fld>
            <a:endParaRPr lang="en-GB"/>
          </a:p>
        </p:txBody>
      </p:sp>
      <p:grpSp>
        <p:nvGrpSpPr>
          <p:cNvPr id="7" name="Group 6">
            <a:extLst>
              <a:ext uri="{FF2B5EF4-FFF2-40B4-BE49-F238E27FC236}">
                <a16:creationId xmlns:a16="http://schemas.microsoft.com/office/drawing/2014/main" id="{0120E832-CA31-DC37-E243-E9BCBEAB5BE7}"/>
              </a:ext>
            </a:extLst>
          </p:cNvPr>
          <p:cNvGrpSpPr/>
          <p:nvPr/>
        </p:nvGrpSpPr>
        <p:grpSpPr>
          <a:xfrm>
            <a:off x="8892208" y="229976"/>
            <a:ext cx="3147391" cy="1969886"/>
            <a:chOff x="8892208" y="229976"/>
            <a:chExt cx="3147391" cy="1969886"/>
          </a:xfrm>
        </p:grpSpPr>
        <p:pic>
          <p:nvPicPr>
            <p:cNvPr id="35" name="Picture 34" descr="A black screen with a white border&#10;&#10;Description automatically generated">
              <a:extLst>
                <a:ext uri="{FF2B5EF4-FFF2-40B4-BE49-F238E27FC236}">
                  <a16:creationId xmlns:a16="http://schemas.microsoft.com/office/drawing/2014/main" id="{AB3EA933-6049-5470-1F5E-83D33D85346E}"/>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36" name="Group 35">
              <a:extLst>
                <a:ext uri="{FF2B5EF4-FFF2-40B4-BE49-F238E27FC236}">
                  <a16:creationId xmlns:a16="http://schemas.microsoft.com/office/drawing/2014/main" id="{00955D55-233C-D128-99BC-1844537F2B75}"/>
                </a:ext>
              </a:extLst>
            </p:cNvPr>
            <p:cNvGrpSpPr/>
            <p:nvPr/>
          </p:nvGrpSpPr>
          <p:grpSpPr>
            <a:xfrm>
              <a:off x="9240884" y="432461"/>
              <a:ext cx="2461260" cy="1304301"/>
              <a:chOff x="9220200" y="385676"/>
              <a:chExt cx="2895600" cy="1463484"/>
            </a:xfrm>
          </p:grpSpPr>
          <p:grpSp>
            <p:nvGrpSpPr>
              <p:cNvPr id="37" name="Group 36">
                <a:extLst>
                  <a:ext uri="{FF2B5EF4-FFF2-40B4-BE49-F238E27FC236}">
                    <a16:creationId xmlns:a16="http://schemas.microsoft.com/office/drawing/2014/main" id="{89ADDDBE-2041-CD2D-9A6F-2C427B360875}"/>
                  </a:ext>
                </a:extLst>
              </p:cNvPr>
              <p:cNvGrpSpPr/>
              <p:nvPr/>
            </p:nvGrpSpPr>
            <p:grpSpPr>
              <a:xfrm>
                <a:off x="9220200" y="385676"/>
                <a:ext cx="2895600" cy="75692"/>
                <a:chOff x="4639673" y="1649035"/>
                <a:chExt cx="2895600" cy="75692"/>
              </a:xfrm>
              <a:solidFill>
                <a:schemeClr val="accent2">
                  <a:lumMod val="25000"/>
                </a:schemeClr>
              </a:solidFill>
            </p:grpSpPr>
            <p:cxnSp>
              <p:nvCxnSpPr>
                <p:cNvPr id="74" name="Straight Connector 73">
                  <a:extLst>
                    <a:ext uri="{FF2B5EF4-FFF2-40B4-BE49-F238E27FC236}">
                      <a16:creationId xmlns:a16="http://schemas.microsoft.com/office/drawing/2014/main" id="{8D96E953-FA2F-E5BD-AC0B-DED018914BFA}"/>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82AA8B-7FD7-8D38-450C-13C9E4FBFC7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E2A22F3-C6F2-C2E7-44B7-DE798A7F1F09}"/>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6A4962B3-F93D-2509-22C2-3320C67E84CC}"/>
                  </a:ext>
                </a:extLst>
              </p:cNvPr>
              <p:cNvGrpSpPr/>
              <p:nvPr/>
            </p:nvGrpSpPr>
            <p:grpSpPr>
              <a:xfrm>
                <a:off x="9220200" y="539875"/>
                <a:ext cx="2895600" cy="75692"/>
                <a:chOff x="4639673" y="1649035"/>
                <a:chExt cx="2895600" cy="75692"/>
              </a:xfrm>
              <a:solidFill>
                <a:schemeClr val="accent2">
                  <a:lumMod val="50000"/>
                </a:schemeClr>
              </a:solidFill>
            </p:grpSpPr>
            <p:cxnSp>
              <p:nvCxnSpPr>
                <p:cNvPr id="71" name="Straight Connector 70">
                  <a:extLst>
                    <a:ext uri="{FF2B5EF4-FFF2-40B4-BE49-F238E27FC236}">
                      <a16:creationId xmlns:a16="http://schemas.microsoft.com/office/drawing/2014/main" id="{EE59C584-2475-B4F0-7BA8-F71B2533788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B5707B-A76D-D23D-BA91-D8A2A001572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AE71546-3E9B-8160-EF62-5828D5C059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16EABAF6-005C-7E8A-E775-78FDD9BDBC85}"/>
                  </a:ext>
                </a:extLst>
              </p:cNvPr>
              <p:cNvGrpSpPr/>
              <p:nvPr/>
            </p:nvGrpSpPr>
            <p:grpSpPr>
              <a:xfrm>
                <a:off x="9220200" y="694074"/>
                <a:ext cx="2895600" cy="75692"/>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E9B8C24C-083B-6878-E2FE-6154B363B3E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B42866-61BE-D686-EF02-406EEE41DE3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209AAB3-19C9-77ED-CE4A-6AE615DCC91D}"/>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CEEA9883-15CC-49B9-0935-AB8382F2DB86}"/>
                  </a:ext>
                </a:extLst>
              </p:cNvPr>
              <p:cNvGrpSpPr/>
              <p:nvPr/>
            </p:nvGrpSpPr>
            <p:grpSpPr>
              <a:xfrm>
                <a:off x="9220200" y="848273"/>
                <a:ext cx="2895600" cy="75692"/>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5974BF92-5B9E-F17E-71BA-7BDA92330008}"/>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4E8279-DE7E-7BAE-3E76-B5CAD914528A}"/>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1941031-9926-8445-C338-20D598A4A328}"/>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BADE8A31-DDCC-38C9-CEEC-33AED8E95317}"/>
                  </a:ext>
                </a:extLst>
              </p:cNvPr>
              <p:cNvGrpSpPr/>
              <p:nvPr/>
            </p:nvGrpSpPr>
            <p:grpSpPr>
              <a:xfrm>
                <a:off x="9220200" y="1002472"/>
                <a:ext cx="2895600" cy="75692"/>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8F2775AC-5B76-6042-2516-D2C28303818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5523D-2868-E07B-7645-668D5904310D}"/>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ECF86E6-1E3B-27F0-7308-FCC5D256AE32}"/>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DA1C0B71-E3AB-8BE7-3AF7-97AF99042C19}"/>
                  </a:ext>
                </a:extLst>
              </p:cNvPr>
              <p:cNvGrpSpPr/>
              <p:nvPr/>
            </p:nvGrpSpPr>
            <p:grpSpPr>
              <a:xfrm>
                <a:off x="9220200" y="1156671"/>
                <a:ext cx="2895600" cy="75692"/>
                <a:chOff x="4639673" y="1649035"/>
                <a:chExt cx="2895600" cy="75692"/>
              </a:xfrm>
              <a:solidFill>
                <a:srgbClr val="FF99CC"/>
              </a:solidFill>
            </p:grpSpPr>
            <p:cxnSp>
              <p:nvCxnSpPr>
                <p:cNvPr id="59" name="Straight Connector 58">
                  <a:extLst>
                    <a:ext uri="{FF2B5EF4-FFF2-40B4-BE49-F238E27FC236}">
                      <a16:creationId xmlns:a16="http://schemas.microsoft.com/office/drawing/2014/main" id="{ED954A53-38E6-C62D-55E4-B874D750D42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4A5E02-DDBB-71D6-D78E-1D55F5A0FD5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224BB75-1A7D-6949-EC01-B26435383AF5}"/>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3F473050-9EF5-D9ED-6801-D64382ED6F6F}"/>
                  </a:ext>
                </a:extLst>
              </p:cNvPr>
              <p:cNvGrpSpPr/>
              <p:nvPr/>
            </p:nvGrpSpPr>
            <p:grpSpPr>
              <a:xfrm>
                <a:off x="9220200" y="1310870"/>
                <a:ext cx="2895600" cy="75692"/>
                <a:chOff x="4639673" y="1649035"/>
                <a:chExt cx="2895600" cy="75692"/>
              </a:xfrm>
              <a:solidFill>
                <a:schemeClr val="accent2">
                  <a:lumMod val="90000"/>
                </a:schemeClr>
              </a:solidFill>
            </p:grpSpPr>
            <p:cxnSp>
              <p:nvCxnSpPr>
                <p:cNvPr id="56" name="Straight Connector 55">
                  <a:extLst>
                    <a:ext uri="{FF2B5EF4-FFF2-40B4-BE49-F238E27FC236}">
                      <a16:creationId xmlns:a16="http://schemas.microsoft.com/office/drawing/2014/main" id="{A4267959-BA33-360C-0DB3-0E7DD883E11B}"/>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578071-243C-5474-4687-43F31F942BEB}"/>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31B86EF-F2BA-1C89-28DD-417B2E7E068E}"/>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36F46C2D-59A8-AFAE-CB8B-FD02258D472F}"/>
                  </a:ext>
                </a:extLst>
              </p:cNvPr>
              <p:cNvGrpSpPr/>
              <p:nvPr/>
            </p:nvGrpSpPr>
            <p:grpSpPr>
              <a:xfrm>
                <a:off x="9220200" y="1465069"/>
                <a:ext cx="2895600" cy="75692"/>
                <a:chOff x="4639673" y="1649035"/>
                <a:chExt cx="2895600" cy="75692"/>
              </a:xfrm>
            </p:grpSpPr>
            <p:cxnSp>
              <p:nvCxnSpPr>
                <p:cNvPr id="53" name="Straight Connector 52">
                  <a:extLst>
                    <a:ext uri="{FF2B5EF4-FFF2-40B4-BE49-F238E27FC236}">
                      <a16:creationId xmlns:a16="http://schemas.microsoft.com/office/drawing/2014/main" id="{20FD7C6B-A312-8D87-C84B-EBA838F92DA7}"/>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81BC8B-81AF-22AA-8CC4-0A203EF7AAF8}"/>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F120F24-E8F6-4421-914D-71EBD0773015}"/>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054538C7-0187-84EC-5E25-AC62726D7F12}"/>
                  </a:ext>
                </a:extLst>
              </p:cNvPr>
              <p:cNvGrpSpPr/>
              <p:nvPr/>
            </p:nvGrpSpPr>
            <p:grpSpPr>
              <a:xfrm>
                <a:off x="9220200" y="1619268"/>
                <a:ext cx="2895600" cy="75692"/>
                <a:chOff x="4639673" y="1649035"/>
                <a:chExt cx="2895600" cy="75692"/>
              </a:xfrm>
              <a:solidFill>
                <a:srgbClr val="FBD4DC"/>
              </a:solidFill>
            </p:grpSpPr>
            <p:cxnSp>
              <p:nvCxnSpPr>
                <p:cNvPr id="50" name="Straight Connector 49">
                  <a:extLst>
                    <a:ext uri="{FF2B5EF4-FFF2-40B4-BE49-F238E27FC236}">
                      <a16:creationId xmlns:a16="http://schemas.microsoft.com/office/drawing/2014/main" id="{3D76532E-9A6D-CA3F-57EC-5D21EB5CAE95}"/>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C41999-C875-A1B3-BBA3-89048F31705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89F7568-7BFD-3EEE-774F-64298AD62ABC}"/>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D3DAD9A4-7EB5-C8A8-D74A-08523ACF68F8}"/>
                  </a:ext>
                </a:extLst>
              </p:cNvPr>
              <p:cNvGrpSpPr/>
              <p:nvPr/>
            </p:nvGrpSpPr>
            <p:grpSpPr>
              <a:xfrm>
                <a:off x="9220200" y="1773468"/>
                <a:ext cx="2895600" cy="75692"/>
                <a:chOff x="4639673" y="1649035"/>
                <a:chExt cx="2895600" cy="75692"/>
              </a:xfrm>
              <a:solidFill>
                <a:srgbClr val="FFCCFF"/>
              </a:solidFill>
            </p:grpSpPr>
            <p:cxnSp>
              <p:nvCxnSpPr>
                <p:cNvPr id="47" name="Straight Connector 46">
                  <a:extLst>
                    <a:ext uri="{FF2B5EF4-FFF2-40B4-BE49-F238E27FC236}">
                      <a16:creationId xmlns:a16="http://schemas.microsoft.com/office/drawing/2014/main" id="{E4C6FBE6-CB46-374B-94F5-13514312D983}"/>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AC9EBF-AE0D-BB6E-A3CF-49FF00D096A4}"/>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065E27B-B77B-6473-2005-A7FB81197443}"/>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62961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5A05-992F-B60A-D136-9342295123FD}"/>
              </a:ext>
            </a:extLst>
          </p:cNvPr>
          <p:cNvSpPr>
            <a:spLocks noGrp="1"/>
          </p:cNvSpPr>
          <p:nvPr>
            <p:ph type="title"/>
          </p:nvPr>
        </p:nvSpPr>
        <p:spPr/>
        <p:txBody>
          <a:bodyPr/>
          <a:lstStyle/>
          <a:p>
            <a:r>
              <a:rPr lang="en-US"/>
              <a:t>Theoretical background</a:t>
            </a:r>
          </a:p>
        </p:txBody>
      </p:sp>
      <p:sp>
        <p:nvSpPr>
          <p:cNvPr id="8" name="Content Placeholder 7">
            <a:extLst>
              <a:ext uri="{FF2B5EF4-FFF2-40B4-BE49-F238E27FC236}">
                <a16:creationId xmlns:a16="http://schemas.microsoft.com/office/drawing/2014/main" id="{1643FF76-CD3E-7F12-E94D-5AEDD07780BD}"/>
              </a:ext>
            </a:extLst>
          </p:cNvPr>
          <p:cNvSpPr>
            <a:spLocks noGrp="1"/>
          </p:cNvSpPr>
          <p:nvPr>
            <p:ph idx="1"/>
          </p:nvPr>
        </p:nvSpPr>
        <p:spPr/>
        <p:txBody>
          <a:bodyPr anchor="b"/>
          <a:lstStyle/>
          <a:p>
            <a:pPr marL="0" indent="0">
              <a:buNone/>
            </a:pPr>
            <a:r>
              <a:rPr lang="en-GB" sz="3200" b="1" dirty="0">
                <a:solidFill>
                  <a:schemeClr val="accent2">
                    <a:lumMod val="50000"/>
                  </a:schemeClr>
                </a:solidFill>
              </a:rPr>
              <a:t>Pattern Grammar</a:t>
            </a:r>
            <a:endParaRPr lang="en-GB" sz="1800" dirty="0"/>
          </a:p>
          <a:p>
            <a:pPr marL="9525" indent="0" algn="ctr">
              <a:buNone/>
            </a:pPr>
            <a:r>
              <a:rPr lang="en-GB" sz="3200" dirty="0"/>
              <a:t>“a </a:t>
            </a:r>
            <a:r>
              <a:rPr lang="en-GB" sz="3200" dirty="0">
                <a:solidFill>
                  <a:schemeClr val="accent2">
                    <a:lumMod val="50000"/>
                  </a:schemeClr>
                </a:solidFill>
              </a:rPr>
              <a:t>pattern</a:t>
            </a:r>
            <a:r>
              <a:rPr lang="en-GB" sz="3200" dirty="0"/>
              <a:t> is a phraseology frequently associated</a:t>
            </a:r>
            <a:br>
              <a:rPr lang="en-GB" sz="3200" dirty="0"/>
            </a:br>
            <a:r>
              <a:rPr lang="en-GB" sz="3200" dirty="0"/>
              <a:t>with (a sense of) a word, particularly in terms of</a:t>
            </a:r>
            <a:br>
              <a:rPr lang="en-GB" sz="3200" dirty="0"/>
            </a:br>
            <a:r>
              <a:rPr lang="en-GB" sz="3200" dirty="0"/>
              <a:t>the prepositions, groups, and clauses that follow the word.”</a:t>
            </a:r>
          </a:p>
          <a:p>
            <a:pPr marL="0" indent="0" algn="r">
              <a:buNone/>
            </a:pPr>
            <a:r>
              <a:rPr lang="en-GB" sz="2400" dirty="0"/>
              <a:t>(Hunston &amp; Francis 2000)</a:t>
            </a:r>
            <a:r>
              <a:rPr lang="en-GB" sz="4000" dirty="0"/>
              <a:t> </a:t>
            </a:r>
            <a:endParaRPr lang="de-DE" sz="4000" dirty="0"/>
          </a:p>
        </p:txBody>
      </p:sp>
      <p:sp>
        <p:nvSpPr>
          <p:cNvPr id="5" name="Date Placeholder 4">
            <a:extLst>
              <a:ext uri="{FF2B5EF4-FFF2-40B4-BE49-F238E27FC236}">
                <a16:creationId xmlns:a16="http://schemas.microsoft.com/office/drawing/2014/main" id="{3E8060C8-F833-32DB-0DBD-ED87908169A3}"/>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58B389BA-F954-A64F-3A31-ADBFF8026EAF}"/>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A28E85EA-B272-FC33-7470-4954DD4E2298}"/>
              </a:ext>
            </a:extLst>
          </p:cNvPr>
          <p:cNvSpPr>
            <a:spLocks noGrp="1"/>
          </p:cNvSpPr>
          <p:nvPr>
            <p:ph type="sldNum" sz="quarter" idx="12"/>
          </p:nvPr>
        </p:nvSpPr>
        <p:spPr/>
        <p:txBody>
          <a:bodyPr/>
          <a:lstStyle/>
          <a:p>
            <a:fld id="{B2EB7B1D-155F-DE45-A4D9-3453DB08EE0D}" type="slidenum">
              <a:rPr lang="en-GB"/>
              <a:pPr/>
              <a:t>8</a:t>
            </a:fld>
            <a:endParaRPr lang="en-GB"/>
          </a:p>
        </p:txBody>
      </p:sp>
      <p:pic>
        <p:nvPicPr>
          <p:cNvPr id="9" name="Picture 2" descr="~AUT0004">
            <a:extLst>
              <a:ext uri="{FF2B5EF4-FFF2-40B4-BE49-F238E27FC236}">
                <a16:creationId xmlns:a16="http://schemas.microsoft.com/office/drawing/2014/main" id="{900886CD-ADE1-2581-B559-B36754AC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32" y="0"/>
            <a:ext cx="5171768" cy="3275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grpSp>
        <p:nvGrpSpPr>
          <p:cNvPr id="15" name="Group 14">
            <a:extLst>
              <a:ext uri="{FF2B5EF4-FFF2-40B4-BE49-F238E27FC236}">
                <a16:creationId xmlns:a16="http://schemas.microsoft.com/office/drawing/2014/main" id="{0F43F5E7-3832-472C-DB41-2FD4A39EDE6C}"/>
              </a:ext>
            </a:extLst>
          </p:cNvPr>
          <p:cNvGrpSpPr/>
          <p:nvPr/>
        </p:nvGrpSpPr>
        <p:grpSpPr>
          <a:xfrm>
            <a:off x="481781" y="609600"/>
            <a:ext cx="10872019" cy="2181457"/>
            <a:chOff x="481781" y="609600"/>
            <a:chExt cx="10872019" cy="2181457"/>
          </a:xfrm>
        </p:grpSpPr>
        <p:sp>
          <p:nvSpPr>
            <p:cNvPr id="10" name="TextBox 9">
              <a:extLst>
                <a:ext uri="{FF2B5EF4-FFF2-40B4-BE49-F238E27FC236}">
                  <a16:creationId xmlns:a16="http://schemas.microsoft.com/office/drawing/2014/main" id="{61D96924-0714-920E-7D63-C950CE19065D}"/>
                </a:ext>
              </a:extLst>
            </p:cNvPr>
            <p:cNvSpPr txBox="1"/>
            <p:nvPr/>
          </p:nvSpPr>
          <p:spPr>
            <a:xfrm>
              <a:off x="481781" y="1023696"/>
              <a:ext cx="6155759" cy="1767361"/>
            </a:xfrm>
            <a:prstGeom prst="roundRect">
              <a:avLst>
                <a:gd name="adj" fmla="val 11104"/>
              </a:avLst>
            </a:prstGeom>
            <a:gradFill>
              <a:gsLst>
                <a:gs pos="0">
                  <a:schemeClr val="accent5">
                    <a:lumMod val="50000"/>
                    <a:lumOff val="50000"/>
                  </a:schemeClr>
                </a:gs>
                <a:gs pos="47000">
                  <a:schemeClr val="accent5">
                    <a:satMod val="110000"/>
                    <a:shade val="100000"/>
                    <a:lumMod val="70000"/>
                    <a:lumOff val="30000"/>
                  </a:schemeClr>
                </a:gs>
                <a:gs pos="100000">
                  <a:schemeClr val="accent5">
                    <a:satMod val="120000"/>
                    <a:shade val="78000"/>
                    <a:lumMod val="88074"/>
                    <a:lumOff val="11926"/>
                  </a:schemeClr>
                </a:gs>
              </a:gsLst>
            </a:gradFill>
            <a:ln/>
          </p:spPr>
          <p:style>
            <a:lnRef idx="0">
              <a:schemeClr val="accent5"/>
            </a:lnRef>
            <a:fillRef idx="3">
              <a:schemeClr val="accent5"/>
            </a:fillRef>
            <a:effectRef idx="3">
              <a:schemeClr val="accent5"/>
            </a:effectRef>
            <a:fontRef idx="minor">
              <a:schemeClr val="lt1"/>
            </a:fontRef>
          </p:style>
          <p:txBody>
            <a:bodyPr wrap="square" lIns="72000" tIns="0" rIns="72000" bIns="0" rtlCol="0" anchor="ctr">
              <a:noAutofit/>
            </a:bodyPr>
            <a:lstStyle/>
            <a:p>
              <a:pPr>
                <a:buNone/>
              </a:pPr>
              <a:r>
                <a:rPr lang="en-GB" sz="2400" b="1" dirty="0">
                  <a:solidFill>
                    <a:schemeClr val="accent1">
                      <a:lumMod val="50000"/>
                    </a:schemeClr>
                  </a:solidFill>
                  <a:latin typeface="FAUSans Office" panose="020B0504010101010104" pitchFamily="34" charset="77"/>
                  <a:cs typeface="FAUSans Office" panose="020B0504010101010104" pitchFamily="34" charset="77"/>
                </a:rPr>
                <a:t>v-link ADJ </a:t>
              </a:r>
              <a:r>
                <a:rPr lang="en-GB" sz="2400" b="1" i="1" dirty="0">
                  <a:solidFill>
                    <a:schemeClr val="accent1">
                      <a:lumMod val="50000"/>
                    </a:schemeClr>
                  </a:solidFill>
                  <a:latin typeface="FAUSans Office" panose="020B0504010101010104" pitchFamily="34" charset="77"/>
                  <a:cs typeface="FAUSans Office" panose="020B0504010101010104" pitchFamily="34" charset="77"/>
                </a:rPr>
                <a:t>of </a:t>
              </a:r>
              <a:endParaRPr lang="en-GB" sz="2400" b="1" dirty="0">
                <a:solidFill>
                  <a:schemeClr val="accent1">
                    <a:lumMod val="50000"/>
                  </a:schemeClr>
                </a:solidFill>
                <a:latin typeface="FAUSans Office" panose="020B0504010101010104" pitchFamily="34" charset="77"/>
                <a:cs typeface="FAUSans Office" panose="020B0504010101010104" pitchFamily="34" charset="77"/>
              </a:endParaRPr>
            </a:p>
            <a:p>
              <a:pPr>
                <a:spcAft>
                  <a:spcPts val="1200"/>
                </a:spcAft>
                <a:buNone/>
              </a:pPr>
              <a:r>
                <a:rPr lang="en-GB" sz="2400" dirty="0">
                  <a:solidFill>
                    <a:schemeClr val="tx1"/>
                  </a:solidFill>
                  <a:latin typeface="FAUSans Office" panose="020B0504010101010104" pitchFamily="34" charset="77"/>
                  <a:cs typeface="FAUSans Office" panose="020B0504010101010104" pitchFamily="34" charset="77"/>
                </a:rPr>
                <a:t>I </a:t>
              </a:r>
              <a:r>
                <a:rPr lang="en-GB" sz="2400" dirty="0">
                  <a:solidFill>
                    <a:schemeClr val="accent1">
                      <a:lumMod val="50000"/>
                    </a:schemeClr>
                  </a:solidFill>
                  <a:latin typeface="FAUSans Office" panose="020B0504010101010104" pitchFamily="34" charset="77"/>
                  <a:cs typeface="FAUSans Office" panose="020B0504010101010104" pitchFamily="34" charset="77"/>
                </a:rPr>
                <a:t>was afraid of </a:t>
              </a:r>
              <a:r>
                <a:rPr lang="en-GB" sz="2400" dirty="0">
                  <a:solidFill>
                    <a:schemeClr val="tx1"/>
                  </a:solidFill>
                  <a:latin typeface="FAUSans Office" panose="020B0504010101010104" pitchFamily="34" charset="77"/>
                  <a:cs typeface="FAUSans Office" panose="020B0504010101010104" pitchFamily="34" charset="77"/>
                </a:rPr>
                <a:t>the other boys.</a:t>
              </a:r>
            </a:p>
            <a:p>
              <a:pPr>
                <a:buNone/>
              </a:pPr>
              <a:r>
                <a:rPr lang="en-GB" sz="2400" b="1" dirty="0">
                  <a:solidFill>
                    <a:schemeClr val="accent1">
                      <a:lumMod val="50000"/>
                    </a:schemeClr>
                  </a:solidFill>
                  <a:latin typeface="FAUSans Office" panose="020B0504010101010104" pitchFamily="34" charset="77"/>
                  <a:cs typeface="FAUSans Office" panose="020B0504010101010104" pitchFamily="34" charset="77"/>
                </a:rPr>
                <a:t>v-link ADJ </a:t>
              </a:r>
              <a:r>
                <a:rPr lang="en-GB" sz="2400" b="1" i="1" dirty="0">
                  <a:solidFill>
                    <a:schemeClr val="accent1">
                      <a:lumMod val="50000"/>
                    </a:schemeClr>
                  </a:solidFill>
                  <a:latin typeface="FAUSans Office" panose="020B0504010101010104" pitchFamily="34" charset="77"/>
                  <a:cs typeface="FAUSans Office" panose="020B0504010101010104" pitchFamily="34" charset="77"/>
                </a:rPr>
                <a:t>to-inf</a:t>
              </a:r>
              <a:r>
                <a:rPr lang="en-GB" sz="2400" i="1" dirty="0">
                  <a:solidFill>
                    <a:schemeClr val="accent1">
                      <a:lumMod val="50000"/>
                    </a:schemeClr>
                  </a:solidFill>
                  <a:latin typeface="FAUSans Office" panose="020B0504010101010104" pitchFamily="34" charset="77"/>
                  <a:cs typeface="FAUSans Office" panose="020B0504010101010104" pitchFamily="34" charset="77"/>
                </a:rPr>
                <a:t>  </a:t>
              </a:r>
              <a:endParaRPr lang="en-GB" sz="2400" dirty="0">
                <a:solidFill>
                  <a:schemeClr val="accent1">
                    <a:lumMod val="50000"/>
                  </a:schemeClr>
                </a:solidFill>
                <a:latin typeface="FAUSans Office" panose="020B0504010101010104" pitchFamily="34" charset="77"/>
                <a:cs typeface="FAUSans Office" panose="020B0504010101010104" pitchFamily="34" charset="77"/>
              </a:endParaRPr>
            </a:p>
            <a:p>
              <a:pPr>
                <a:buNone/>
              </a:pPr>
              <a:r>
                <a:rPr lang="en-GB" sz="2400" dirty="0">
                  <a:solidFill>
                    <a:schemeClr val="tx1"/>
                  </a:solidFill>
                  <a:latin typeface="FAUSans Office" panose="020B0504010101010104" pitchFamily="34" charset="77"/>
                  <a:cs typeface="FAUSans Office" panose="020B0504010101010104" pitchFamily="34" charset="77"/>
                </a:rPr>
                <a:t>I</a:t>
              </a:r>
              <a:r>
                <a:rPr lang="en-GB" sz="2400" dirty="0">
                  <a:solidFill>
                    <a:schemeClr val="accent1">
                      <a:lumMod val="50000"/>
                    </a:schemeClr>
                  </a:solidFill>
                  <a:latin typeface="FAUSans Office" panose="020B0504010101010104" pitchFamily="34" charset="77"/>
                  <a:cs typeface="FAUSans Office" panose="020B0504010101010104" pitchFamily="34" charset="77"/>
                </a:rPr>
                <a:t>'m still afraid to sleep</a:t>
              </a:r>
              <a:r>
                <a:rPr lang="en-GB" sz="2400" dirty="0">
                  <a:solidFill>
                    <a:schemeClr val="tx1"/>
                  </a:solidFill>
                  <a:latin typeface="FAUSans Office" panose="020B0504010101010104" pitchFamily="34" charset="77"/>
                  <a:cs typeface="FAUSans Office" panose="020B0504010101010104" pitchFamily="34" charset="77"/>
                </a:rPr>
                <a:t> in my own bedroom.</a:t>
              </a:r>
              <a:endParaRPr lang="de-DE" sz="2400" dirty="0">
                <a:solidFill>
                  <a:schemeClr val="tx1"/>
                </a:solidFill>
                <a:latin typeface="FAUSans Office" panose="020B0504010101010104" pitchFamily="34" charset="77"/>
                <a:cs typeface="FAUSans Office" panose="020B0504010101010104" pitchFamily="34" charset="77"/>
              </a:endParaRPr>
            </a:p>
          </p:txBody>
        </p:sp>
        <p:cxnSp>
          <p:nvCxnSpPr>
            <p:cNvPr id="12" name="Straight Arrow Connector 11">
              <a:extLst>
                <a:ext uri="{FF2B5EF4-FFF2-40B4-BE49-F238E27FC236}">
                  <a16:creationId xmlns:a16="http://schemas.microsoft.com/office/drawing/2014/main" id="{19DE7757-78D0-DD5D-7D43-7C47595B957D}"/>
                </a:ext>
              </a:extLst>
            </p:cNvPr>
            <p:cNvCxnSpPr>
              <a:cxnSpLocks/>
            </p:cNvCxnSpPr>
            <p:nvPr/>
          </p:nvCxnSpPr>
          <p:spPr>
            <a:xfrm flipV="1">
              <a:off x="6637540" y="609600"/>
              <a:ext cx="4716260" cy="779194"/>
            </a:xfrm>
            <a:prstGeom prst="straightConnector1">
              <a:avLst/>
            </a:prstGeom>
            <a:ln w="47625" cap="flat" cmpd="sng" algn="ctr">
              <a:solidFill>
                <a:schemeClr val="accent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998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4: Partitioning [Grouping]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4958685"/>
          </a:xfrm>
        </p:spPr>
        <p:txBody>
          <a:bodyPr/>
          <a:lstStyle/>
          <a:p>
            <a:pPr marL="0" indent="0">
              <a:buNone/>
            </a:pPr>
            <a:r>
              <a:rPr lang="en-US">
                <a:solidFill>
                  <a:schemeClr val="accent1">
                    <a:lumMod val="50000"/>
                  </a:schemeClr>
                </a:solidFill>
              </a:rPr>
              <a:t>Partitioning</a:t>
            </a:r>
            <a:r>
              <a:rPr lang="en-US"/>
              <a:t> = add </a:t>
            </a:r>
            <a:r>
              <a:rPr lang="en-US">
                <a:solidFill>
                  <a:schemeClr val="accent2">
                    <a:lumMod val="50000"/>
                  </a:schemeClr>
                </a:solidFill>
              </a:rPr>
              <a:t>partition № </a:t>
            </a:r>
            <a:r>
              <a:rPr lang="en-US"/>
              <a:t>to each line</a:t>
            </a:r>
          </a:p>
          <a:p>
            <a:pPr lvl="1"/>
            <a:r>
              <a:rPr lang="en-US"/>
              <a:t>each line assigned to exactly one partition,</a:t>
            </a:r>
            <a:br>
              <a:rPr lang="en-US"/>
            </a:br>
            <a:r>
              <a:rPr lang="en-US"/>
              <a:t>based on a property of the concordance line (not on comparisons)</a:t>
            </a:r>
          </a:p>
          <a:p>
            <a:pPr lvl="1"/>
            <a:r>
              <a:rPr lang="en-US"/>
              <a:t>also provide ordered list of partitions with display labels, etc.</a:t>
            </a:r>
          </a:p>
          <a:p>
            <a:pPr marL="1371600" lvl="3" indent="0">
              <a:buNone/>
            </a:pPr>
            <a:endParaRPr lang="en-US"/>
          </a:p>
          <a:p>
            <a:pPr marL="0" indent="0">
              <a:buNone/>
            </a:pPr>
            <a:r>
              <a:rPr lang="en-US"/>
              <a:t>Examples</a:t>
            </a:r>
          </a:p>
          <a:p>
            <a:r>
              <a:rPr lang="en-US"/>
              <a:t>frequency breakdown of node strings</a:t>
            </a:r>
          </a:p>
          <a:p>
            <a:r>
              <a:rPr lang="en-US"/>
              <a:t>partition by POS tag of first (L1) or second (L2) token before node</a:t>
            </a:r>
          </a:p>
          <a:p>
            <a:r>
              <a:rPr lang="en-US"/>
              <a:t>partition by categorical metadata (variety, genre, speaker info, …)</a:t>
            </a:r>
          </a:p>
          <a:p>
            <a:r>
              <a:rPr lang="en-US"/>
              <a:t>partition by lemma trigram R1+R2+R3 (similar to KWIC patterns)</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80</a:t>
            </a:fld>
            <a:endParaRPr lang="en-GB"/>
          </a:p>
        </p:txBody>
      </p:sp>
      <p:grpSp>
        <p:nvGrpSpPr>
          <p:cNvPr id="8" name="Group 7">
            <a:extLst>
              <a:ext uri="{FF2B5EF4-FFF2-40B4-BE49-F238E27FC236}">
                <a16:creationId xmlns:a16="http://schemas.microsoft.com/office/drawing/2014/main" id="{1C40C072-F61D-082A-0B40-3B6A3FFFFFA1}"/>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245DB762-7C48-1224-FD8C-48C0917E3F39}"/>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63D3BA23-A4B7-1069-D318-70B04935767E}"/>
                </a:ext>
              </a:extLst>
            </p:cNvPr>
            <p:cNvGrpSpPr/>
            <p:nvPr/>
          </p:nvGrpSpPr>
          <p:grpSpPr>
            <a:xfrm>
              <a:off x="9235273" y="485041"/>
              <a:ext cx="2461260" cy="1261414"/>
              <a:chOff x="9220200" y="389350"/>
              <a:chExt cx="2895600" cy="1484016"/>
            </a:xfrm>
          </p:grpSpPr>
          <p:grpSp>
            <p:nvGrpSpPr>
              <p:cNvPr id="11" name="Group 10">
                <a:extLst>
                  <a:ext uri="{FF2B5EF4-FFF2-40B4-BE49-F238E27FC236}">
                    <a16:creationId xmlns:a16="http://schemas.microsoft.com/office/drawing/2014/main" id="{C6FA31D5-1627-D496-6CB2-93742DBA7A58}"/>
                  </a:ext>
                </a:extLst>
              </p:cNvPr>
              <p:cNvGrpSpPr/>
              <p:nvPr/>
            </p:nvGrpSpPr>
            <p:grpSpPr>
              <a:xfrm>
                <a:off x="9220200" y="389350"/>
                <a:ext cx="2895600" cy="75692"/>
                <a:chOff x="4639673" y="1649035"/>
                <a:chExt cx="2895600" cy="75692"/>
              </a:xfrm>
            </p:grpSpPr>
            <p:cxnSp>
              <p:nvCxnSpPr>
                <p:cNvPr id="82" name="Straight Connector 81">
                  <a:extLst>
                    <a:ext uri="{FF2B5EF4-FFF2-40B4-BE49-F238E27FC236}">
                      <a16:creationId xmlns:a16="http://schemas.microsoft.com/office/drawing/2014/main" id="{C618F7A1-BDC8-9C63-3401-3FD416CBE5DB}"/>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A2DBDA-CFE9-E5B1-5913-26845CD4629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C8612E9-6F81-8008-24D1-35F9A4B4C479}"/>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B02ED71-6230-C3D4-C249-7EA73AB7ECF5}"/>
                  </a:ext>
                </a:extLst>
              </p:cNvPr>
              <p:cNvGrpSpPr/>
              <p:nvPr/>
            </p:nvGrpSpPr>
            <p:grpSpPr>
              <a:xfrm>
                <a:off x="9220200" y="545830"/>
                <a:ext cx="2895600" cy="75692"/>
                <a:chOff x="4639673" y="1649035"/>
                <a:chExt cx="2895600" cy="75692"/>
              </a:xfrm>
              <a:solidFill>
                <a:srgbClr val="CC0066"/>
              </a:solidFill>
            </p:grpSpPr>
            <p:cxnSp>
              <p:nvCxnSpPr>
                <p:cNvPr id="79" name="Straight Connector 78">
                  <a:extLst>
                    <a:ext uri="{FF2B5EF4-FFF2-40B4-BE49-F238E27FC236}">
                      <a16:creationId xmlns:a16="http://schemas.microsoft.com/office/drawing/2014/main" id="{AE7E98B9-05E1-81C2-47D2-6C3C3455791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64DD2D-1CDE-7754-4F47-B8E1C18AFBD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49E83617-9587-3F29-7E44-575C278DC6C8}"/>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C205B41-6726-0D20-3AA2-8EC5A1796F06}"/>
                  </a:ext>
                </a:extLst>
              </p:cNvPr>
              <p:cNvGrpSpPr/>
              <p:nvPr/>
            </p:nvGrpSpPr>
            <p:grpSpPr>
              <a:xfrm>
                <a:off x="9220200" y="858790"/>
                <a:ext cx="2895600" cy="75692"/>
                <a:chOff x="4639673" y="1649035"/>
                <a:chExt cx="2895600" cy="75692"/>
              </a:xfrm>
              <a:solidFill>
                <a:srgbClr val="FF33CC"/>
              </a:solidFill>
            </p:grpSpPr>
            <p:cxnSp>
              <p:nvCxnSpPr>
                <p:cNvPr id="34" name="Straight Connector 33">
                  <a:extLst>
                    <a:ext uri="{FF2B5EF4-FFF2-40B4-BE49-F238E27FC236}">
                      <a16:creationId xmlns:a16="http://schemas.microsoft.com/office/drawing/2014/main" id="{073BA7D4-953D-8018-1C1B-FB0F500B172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31DC60-EB5A-C1F2-705F-FCE3572243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F690920-DBF4-2FC3-F0D1-9A9A739790C9}"/>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0912788C-768C-D5C9-7316-63B767F5D87F}"/>
                  </a:ext>
                </a:extLst>
              </p:cNvPr>
              <p:cNvGrpSpPr/>
              <p:nvPr/>
            </p:nvGrpSpPr>
            <p:grpSpPr>
              <a:xfrm>
                <a:off x="9220200" y="1015270"/>
                <a:ext cx="2895600" cy="75692"/>
                <a:chOff x="4639673" y="1649035"/>
                <a:chExt cx="2895600" cy="75692"/>
              </a:xfrm>
              <a:solidFill>
                <a:srgbClr val="FBD4DC"/>
              </a:solidFill>
            </p:grpSpPr>
            <p:cxnSp>
              <p:nvCxnSpPr>
                <p:cNvPr id="31" name="Straight Connector 30">
                  <a:extLst>
                    <a:ext uri="{FF2B5EF4-FFF2-40B4-BE49-F238E27FC236}">
                      <a16:creationId xmlns:a16="http://schemas.microsoft.com/office/drawing/2014/main" id="{09D15ECE-DCF1-A151-013E-B743D112D25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211B9E-5472-49F7-2653-25403F5ABCCC}"/>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65623D-8211-0F7E-A718-536A5CDBC413}"/>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169884CE-6111-5FC4-D509-83A60B2A669F}"/>
                  </a:ext>
                </a:extLst>
              </p:cNvPr>
              <p:cNvGrpSpPr/>
              <p:nvPr/>
            </p:nvGrpSpPr>
            <p:grpSpPr>
              <a:xfrm>
                <a:off x="9220200" y="1171750"/>
                <a:ext cx="2895600" cy="75692"/>
                <a:chOff x="4639673" y="1649035"/>
                <a:chExt cx="2895600" cy="75692"/>
              </a:xfrm>
              <a:solidFill>
                <a:schemeClr val="accent2">
                  <a:lumMod val="50000"/>
                </a:schemeClr>
              </a:solidFill>
            </p:grpSpPr>
            <p:cxnSp>
              <p:nvCxnSpPr>
                <p:cNvPr id="28" name="Straight Connector 27">
                  <a:extLst>
                    <a:ext uri="{FF2B5EF4-FFF2-40B4-BE49-F238E27FC236}">
                      <a16:creationId xmlns:a16="http://schemas.microsoft.com/office/drawing/2014/main" id="{32978B00-A226-0FB1-30C3-273A05BBF899}"/>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43ADB8-50B1-DC61-F534-A41271EA1A8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173A332-6FAF-7F62-D867-019499B89278}"/>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61D4FE12-2C83-A86D-858A-96DBD3203A30}"/>
                  </a:ext>
                </a:extLst>
              </p:cNvPr>
              <p:cNvGrpSpPr/>
              <p:nvPr/>
            </p:nvGrpSpPr>
            <p:grpSpPr>
              <a:xfrm>
                <a:off x="9220200" y="1484710"/>
                <a:ext cx="2895600" cy="75692"/>
                <a:chOff x="4639673" y="1649035"/>
                <a:chExt cx="2895600" cy="75692"/>
              </a:xfrm>
              <a:solidFill>
                <a:schemeClr val="accent2">
                  <a:lumMod val="25000"/>
                </a:schemeClr>
              </a:solidFill>
            </p:grpSpPr>
            <p:cxnSp>
              <p:nvCxnSpPr>
                <p:cNvPr id="25" name="Straight Connector 24">
                  <a:extLst>
                    <a:ext uri="{FF2B5EF4-FFF2-40B4-BE49-F238E27FC236}">
                      <a16:creationId xmlns:a16="http://schemas.microsoft.com/office/drawing/2014/main" id="{8A59E3E0-9968-8157-F74D-46DDF9119370}"/>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EB21D6-FD71-4AD6-7819-A917B1AD343F}"/>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AEEF803-F3E4-C046-0987-8909700288EB}"/>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23AC49EB-D458-1649-0C35-89BF6522347F}"/>
                  </a:ext>
                </a:extLst>
              </p:cNvPr>
              <p:cNvGrpSpPr/>
              <p:nvPr/>
            </p:nvGrpSpPr>
            <p:grpSpPr>
              <a:xfrm>
                <a:off x="9220200" y="1641190"/>
                <a:ext cx="2895600" cy="75692"/>
                <a:chOff x="4639673" y="1649035"/>
                <a:chExt cx="2895600" cy="75692"/>
              </a:xfrm>
              <a:solidFill>
                <a:srgbClr val="FF99CC"/>
              </a:solidFill>
            </p:grpSpPr>
            <p:cxnSp>
              <p:nvCxnSpPr>
                <p:cNvPr id="22" name="Straight Connector 21">
                  <a:extLst>
                    <a:ext uri="{FF2B5EF4-FFF2-40B4-BE49-F238E27FC236}">
                      <a16:creationId xmlns:a16="http://schemas.microsoft.com/office/drawing/2014/main" id="{0E86387F-99D9-A535-B6E0-FB0EEE3DE25B}"/>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B9C874-28F4-FE2F-B41A-B53FDA6563CF}"/>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DF31D19-6672-F08B-49D5-3EA4ECD61C0E}"/>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B856DC45-AA51-EB5B-6A1C-E2D1FAD048E9}"/>
                  </a:ext>
                </a:extLst>
              </p:cNvPr>
              <p:cNvGrpSpPr/>
              <p:nvPr/>
            </p:nvGrpSpPr>
            <p:grpSpPr>
              <a:xfrm>
                <a:off x="9220200" y="1797674"/>
                <a:ext cx="2895600" cy="75692"/>
                <a:chOff x="4639673" y="1649035"/>
                <a:chExt cx="2895600" cy="75692"/>
              </a:xfrm>
              <a:solidFill>
                <a:schemeClr val="accent2">
                  <a:lumMod val="90000"/>
                </a:schemeClr>
              </a:solidFill>
            </p:grpSpPr>
            <p:cxnSp>
              <p:nvCxnSpPr>
                <p:cNvPr id="19" name="Straight Connector 18">
                  <a:extLst>
                    <a:ext uri="{FF2B5EF4-FFF2-40B4-BE49-F238E27FC236}">
                      <a16:creationId xmlns:a16="http://schemas.microsoft.com/office/drawing/2014/main" id="{F52B552C-D5CA-849A-E905-A9C294FEE507}"/>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CF66A9-8233-8F11-1455-E1DCF588E52F}"/>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117408E-2649-371C-826B-B6332706154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716845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5: Clustering [Grouping]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4958686"/>
          </a:xfrm>
        </p:spPr>
        <p:txBody>
          <a:bodyPr/>
          <a:lstStyle/>
          <a:p>
            <a:pPr marL="0" indent="0">
              <a:buNone/>
            </a:pPr>
            <a:r>
              <a:rPr lang="en-US">
                <a:solidFill>
                  <a:schemeClr val="accent1">
                    <a:lumMod val="50000"/>
                  </a:schemeClr>
                </a:solidFill>
              </a:rPr>
              <a:t>Clustering</a:t>
            </a:r>
            <a:r>
              <a:rPr lang="en-US"/>
              <a:t> = add </a:t>
            </a:r>
            <a:r>
              <a:rPr lang="en-US">
                <a:solidFill>
                  <a:schemeClr val="accent2">
                    <a:lumMod val="50000"/>
                  </a:schemeClr>
                </a:solidFill>
              </a:rPr>
              <a:t>ordered tree</a:t>
            </a:r>
            <a:r>
              <a:rPr lang="en-US"/>
              <a:t> over lines</a:t>
            </a:r>
          </a:p>
          <a:p>
            <a:pPr lvl="1"/>
            <a:r>
              <a:rPr lang="en-US"/>
              <a:t>based on pairwise similarities of concordance lines</a:t>
            </a:r>
          </a:p>
          <a:p>
            <a:pPr lvl="1"/>
            <a:r>
              <a:rPr lang="en-US"/>
              <a:t>hierarchical clustering ➞ deep tree, flat clustering ➞ single-level tree</a:t>
            </a:r>
          </a:p>
          <a:p>
            <a:pPr lvl="1"/>
            <a:r>
              <a:rPr lang="en-US"/>
              <a:t>tree describes both nesting and preference order of clusters</a:t>
            </a:r>
          </a:p>
          <a:p>
            <a:pPr marL="0" indent="0">
              <a:buNone/>
            </a:pPr>
            <a:r>
              <a:rPr lang="en-US"/>
              <a:t>Examples</a:t>
            </a:r>
          </a:p>
          <a:p>
            <a:r>
              <a:rPr lang="en-US"/>
              <a:t>clustering based on lexical similarity (shared words), semantic similarity (sentence/word embeddings), or syntactic similarity</a:t>
            </a:r>
          </a:p>
          <a:p>
            <a:r>
              <a:rPr lang="en-US"/>
              <a:t>clustering based on multiple metadata features ➞ similarity score</a:t>
            </a:r>
          </a:p>
          <a:p>
            <a:r>
              <a:rPr lang="en-US"/>
              <a:t>all clusterings: either flat or hierarchical, with different algorithms</a:t>
            </a:r>
          </a:p>
          <a:p>
            <a:r>
              <a:rPr lang="en-US"/>
              <a:t>context tree (on POS tags, lemmas, semantic tags, …)</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81</a:t>
            </a:fld>
            <a:endParaRPr lang="en-GB"/>
          </a:p>
        </p:txBody>
      </p:sp>
      <p:grpSp>
        <p:nvGrpSpPr>
          <p:cNvPr id="8" name="Group 7">
            <a:extLst>
              <a:ext uri="{FF2B5EF4-FFF2-40B4-BE49-F238E27FC236}">
                <a16:creationId xmlns:a16="http://schemas.microsoft.com/office/drawing/2014/main" id="{1C40C072-F61D-082A-0B40-3B6A3FFFFFA1}"/>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245DB762-7C48-1224-FD8C-48C0917E3F39}"/>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63D3BA23-A4B7-1069-D318-70B04935767E}"/>
                </a:ext>
              </a:extLst>
            </p:cNvPr>
            <p:cNvGrpSpPr/>
            <p:nvPr/>
          </p:nvGrpSpPr>
          <p:grpSpPr>
            <a:xfrm>
              <a:off x="9235273" y="485041"/>
              <a:ext cx="2461260" cy="1261414"/>
              <a:chOff x="9220200" y="389350"/>
              <a:chExt cx="2895600" cy="1484016"/>
            </a:xfrm>
          </p:grpSpPr>
          <p:grpSp>
            <p:nvGrpSpPr>
              <p:cNvPr id="11" name="Group 10">
                <a:extLst>
                  <a:ext uri="{FF2B5EF4-FFF2-40B4-BE49-F238E27FC236}">
                    <a16:creationId xmlns:a16="http://schemas.microsoft.com/office/drawing/2014/main" id="{C6FA31D5-1627-D496-6CB2-93742DBA7A58}"/>
                  </a:ext>
                </a:extLst>
              </p:cNvPr>
              <p:cNvGrpSpPr/>
              <p:nvPr/>
            </p:nvGrpSpPr>
            <p:grpSpPr>
              <a:xfrm>
                <a:off x="9220200" y="389350"/>
                <a:ext cx="2895600" cy="75692"/>
                <a:chOff x="4639673" y="1649035"/>
                <a:chExt cx="2895600" cy="75692"/>
              </a:xfrm>
            </p:grpSpPr>
            <p:cxnSp>
              <p:nvCxnSpPr>
                <p:cNvPr id="82" name="Straight Connector 81">
                  <a:extLst>
                    <a:ext uri="{FF2B5EF4-FFF2-40B4-BE49-F238E27FC236}">
                      <a16:creationId xmlns:a16="http://schemas.microsoft.com/office/drawing/2014/main" id="{C618F7A1-BDC8-9C63-3401-3FD416CBE5DB}"/>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A2DBDA-CFE9-E5B1-5913-26845CD4629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C8612E9-6F81-8008-24D1-35F9A4B4C479}"/>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B02ED71-6230-C3D4-C249-7EA73AB7ECF5}"/>
                  </a:ext>
                </a:extLst>
              </p:cNvPr>
              <p:cNvGrpSpPr/>
              <p:nvPr/>
            </p:nvGrpSpPr>
            <p:grpSpPr>
              <a:xfrm>
                <a:off x="9220200" y="545830"/>
                <a:ext cx="2895600" cy="75692"/>
                <a:chOff x="4639673" y="1649035"/>
                <a:chExt cx="2895600" cy="75692"/>
              </a:xfrm>
              <a:solidFill>
                <a:srgbClr val="CC0066"/>
              </a:solidFill>
            </p:grpSpPr>
            <p:cxnSp>
              <p:nvCxnSpPr>
                <p:cNvPr id="79" name="Straight Connector 78">
                  <a:extLst>
                    <a:ext uri="{FF2B5EF4-FFF2-40B4-BE49-F238E27FC236}">
                      <a16:creationId xmlns:a16="http://schemas.microsoft.com/office/drawing/2014/main" id="{AE7E98B9-05E1-81C2-47D2-6C3C3455791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64DD2D-1CDE-7754-4F47-B8E1C18AFBD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49E83617-9587-3F29-7E44-575C278DC6C8}"/>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C205B41-6726-0D20-3AA2-8EC5A1796F06}"/>
                  </a:ext>
                </a:extLst>
              </p:cNvPr>
              <p:cNvGrpSpPr/>
              <p:nvPr/>
            </p:nvGrpSpPr>
            <p:grpSpPr>
              <a:xfrm>
                <a:off x="9220200" y="858790"/>
                <a:ext cx="2895600" cy="75692"/>
                <a:chOff x="4639673" y="1649035"/>
                <a:chExt cx="2895600" cy="75692"/>
              </a:xfrm>
              <a:solidFill>
                <a:srgbClr val="FF33CC"/>
              </a:solidFill>
            </p:grpSpPr>
            <p:cxnSp>
              <p:nvCxnSpPr>
                <p:cNvPr id="34" name="Straight Connector 33">
                  <a:extLst>
                    <a:ext uri="{FF2B5EF4-FFF2-40B4-BE49-F238E27FC236}">
                      <a16:creationId xmlns:a16="http://schemas.microsoft.com/office/drawing/2014/main" id="{073BA7D4-953D-8018-1C1B-FB0F500B172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31DC60-EB5A-C1F2-705F-FCE3572243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F690920-DBF4-2FC3-F0D1-9A9A739790C9}"/>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0912788C-768C-D5C9-7316-63B767F5D87F}"/>
                  </a:ext>
                </a:extLst>
              </p:cNvPr>
              <p:cNvGrpSpPr/>
              <p:nvPr/>
            </p:nvGrpSpPr>
            <p:grpSpPr>
              <a:xfrm>
                <a:off x="9220200" y="1015270"/>
                <a:ext cx="2895600" cy="75692"/>
                <a:chOff x="4639673" y="1649035"/>
                <a:chExt cx="2895600" cy="75692"/>
              </a:xfrm>
              <a:solidFill>
                <a:srgbClr val="FBD4DC"/>
              </a:solidFill>
            </p:grpSpPr>
            <p:cxnSp>
              <p:nvCxnSpPr>
                <p:cNvPr id="31" name="Straight Connector 30">
                  <a:extLst>
                    <a:ext uri="{FF2B5EF4-FFF2-40B4-BE49-F238E27FC236}">
                      <a16:creationId xmlns:a16="http://schemas.microsoft.com/office/drawing/2014/main" id="{09D15ECE-DCF1-A151-013E-B743D112D25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211B9E-5472-49F7-2653-25403F5ABCCC}"/>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65623D-8211-0F7E-A718-536A5CDBC413}"/>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169884CE-6111-5FC4-D509-83A60B2A669F}"/>
                  </a:ext>
                </a:extLst>
              </p:cNvPr>
              <p:cNvGrpSpPr/>
              <p:nvPr/>
            </p:nvGrpSpPr>
            <p:grpSpPr>
              <a:xfrm>
                <a:off x="9220200" y="1171750"/>
                <a:ext cx="2895600" cy="75692"/>
                <a:chOff x="4639673" y="1649035"/>
                <a:chExt cx="2895600" cy="75692"/>
              </a:xfrm>
              <a:solidFill>
                <a:schemeClr val="accent2">
                  <a:lumMod val="50000"/>
                </a:schemeClr>
              </a:solidFill>
            </p:grpSpPr>
            <p:cxnSp>
              <p:nvCxnSpPr>
                <p:cNvPr id="28" name="Straight Connector 27">
                  <a:extLst>
                    <a:ext uri="{FF2B5EF4-FFF2-40B4-BE49-F238E27FC236}">
                      <a16:creationId xmlns:a16="http://schemas.microsoft.com/office/drawing/2014/main" id="{32978B00-A226-0FB1-30C3-273A05BBF899}"/>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43ADB8-50B1-DC61-F534-A41271EA1A8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173A332-6FAF-7F62-D867-019499B89278}"/>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61D4FE12-2C83-A86D-858A-96DBD3203A30}"/>
                  </a:ext>
                </a:extLst>
              </p:cNvPr>
              <p:cNvGrpSpPr/>
              <p:nvPr/>
            </p:nvGrpSpPr>
            <p:grpSpPr>
              <a:xfrm>
                <a:off x="9220200" y="1484710"/>
                <a:ext cx="2895600" cy="75692"/>
                <a:chOff x="4639673" y="1649035"/>
                <a:chExt cx="2895600" cy="75692"/>
              </a:xfrm>
              <a:solidFill>
                <a:schemeClr val="accent2">
                  <a:lumMod val="25000"/>
                </a:schemeClr>
              </a:solidFill>
            </p:grpSpPr>
            <p:cxnSp>
              <p:nvCxnSpPr>
                <p:cNvPr id="25" name="Straight Connector 24">
                  <a:extLst>
                    <a:ext uri="{FF2B5EF4-FFF2-40B4-BE49-F238E27FC236}">
                      <a16:creationId xmlns:a16="http://schemas.microsoft.com/office/drawing/2014/main" id="{8A59E3E0-9968-8157-F74D-46DDF9119370}"/>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EB21D6-FD71-4AD6-7819-A917B1AD343F}"/>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AEEF803-F3E4-C046-0987-8909700288EB}"/>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23AC49EB-D458-1649-0C35-89BF6522347F}"/>
                  </a:ext>
                </a:extLst>
              </p:cNvPr>
              <p:cNvGrpSpPr/>
              <p:nvPr/>
            </p:nvGrpSpPr>
            <p:grpSpPr>
              <a:xfrm>
                <a:off x="9220200" y="1641190"/>
                <a:ext cx="2895600" cy="75692"/>
                <a:chOff x="4639673" y="1649035"/>
                <a:chExt cx="2895600" cy="75692"/>
              </a:xfrm>
              <a:solidFill>
                <a:srgbClr val="FF99CC"/>
              </a:solidFill>
            </p:grpSpPr>
            <p:cxnSp>
              <p:nvCxnSpPr>
                <p:cNvPr id="22" name="Straight Connector 21">
                  <a:extLst>
                    <a:ext uri="{FF2B5EF4-FFF2-40B4-BE49-F238E27FC236}">
                      <a16:creationId xmlns:a16="http://schemas.microsoft.com/office/drawing/2014/main" id="{0E86387F-99D9-A535-B6E0-FB0EEE3DE25B}"/>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B9C874-28F4-FE2F-B41A-B53FDA6563CF}"/>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DF31D19-6672-F08B-49D5-3EA4ECD61C0E}"/>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B856DC45-AA51-EB5B-6A1C-E2D1FAD048E9}"/>
                  </a:ext>
                </a:extLst>
              </p:cNvPr>
              <p:cNvGrpSpPr/>
              <p:nvPr/>
            </p:nvGrpSpPr>
            <p:grpSpPr>
              <a:xfrm>
                <a:off x="9220200" y="1797674"/>
                <a:ext cx="2895600" cy="75692"/>
                <a:chOff x="4639673" y="1649035"/>
                <a:chExt cx="2895600" cy="75692"/>
              </a:xfrm>
              <a:solidFill>
                <a:schemeClr val="accent2">
                  <a:lumMod val="90000"/>
                </a:schemeClr>
              </a:solidFill>
            </p:grpSpPr>
            <p:cxnSp>
              <p:nvCxnSpPr>
                <p:cNvPr id="19" name="Straight Connector 18">
                  <a:extLst>
                    <a:ext uri="{FF2B5EF4-FFF2-40B4-BE49-F238E27FC236}">
                      <a16:creationId xmlns:a16="http://schemas.microsoft.com/office/drawing/2014/main" id="{F52B552C-D5CA-849A-E905-A9C294FEE507}"/>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CF66A9-8233-8F11-1455-E1DCF588E52F}"/>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117408E-2649-371C-826B-B6332706154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50073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928E-C931-932F-BB4D-0A04228C8DE7}"/>
              </a:ext>
            </a:extLst>
          </p:cNvPr>
          <p:cNvSpPr>
            <a:spLocks noGrp="1"/>
          </p:cNvSpPr>
          <p:nvPr>
            <p:ph type="title"/>
          </p:nvPr>
        </p:nvSpPr>
        <p:spPr/>
        <p:txBody>
          <a:bodyPr/>
          <a:lstStyle/>
          <a:p>
            <a:r>
              <a:rPr lang="en-US"/>
              <a:t>Strategy 1': Manual Selecting</a:t>
            </a:r>
          </a:p>
        </p:txBody>
      </p:sp>
      <p:sp>
        <p:nvSpPr>
          <p:cNvPr id="3" name="Content Placeholder 2">
            <a:extLst>
              <a:ext uri="{FF2B5EF4-FFF2-40B4-BE49-F238E27FC236}">
                <a16:creationId xmlns:a16="http://schemas.microsoft.com/office/drawing/2014/main" id="{B32FD194-F243-18AE-5329-DF2D8F6370BF}"/>
              </a:ext>
            </a:extLst>
          </p:cNvPr>
          <p:cNvSpPr>
            <a:spLocks noGrp="1"/>
          </p:cNvSpPr>
          <p:nvPr>
            <p:ph idx="1"/>
          </p:nvPr>
        </p:nvSpPr>
        <p:spPr/>
        <p:txBody>
          <a:bodyPr/>
          <a:lstStyle/>
          <a:p>
            <a:pPr marL="0" indent="0">
              <a:buNone/>
            </a:pPr>
            <a:r>
              <a:rPr lang="en-US">
                <a:solidFill>
                  <a:schemeClr val="accent1">
                    <a:lumMod val="50000"/>
                  </a:schemeClr>
                </a:solidFill>
              </a:rPr>
              <a:t>Selecting</a:t>
            </a:r>
            <a:r>
              <a:rPr lang="en-US"/>
              <a:t> based on manual choice made by user</a:t>
            </a:r>
          </a:p>
          <a:p>
            <a:pPr lvl="1"/>
            <a:r>
              <a:rPr lang="en-US"/>
              <a:t>also adds Boolean variable &amp; can be inverted</a:t>
            </a:r>
          </a:p>
          <a:p>
            <a:pPr lvl="1"/>
            <a:r>
              <a:rPr lang="en-US"/>
              <a:t>direct selection of lines vs. indirect (via set ID or supplementary information)</a:t>
            </a:r>
          </a:p>
          <a:p>
            <a:pPr lvl="1"/>
            <a:endParaRPr lang="en-US"/>
          </a:p>
          <a:p>
            <a:pPr marL="0" indent="0">
              <a:buNone/>
            </a:pPr>
            <a:r>
              <a:rPr lang="en-US"/>
              <a:t>Examples</a:t>
            </a:r>
          </a:p>
          <a:p>
            <a:r>
              <a:rPr lang="en-US"/>
              <a:t>manual validation of concordance lines (e.g. false positives)</a:t>
            </a:r>
          </a:p>
          <a:p>
            <a:r>
              <a:rPr lang="en-US"/>
              <a:t>select sets by ID (after Grouping) or range of lines (after Ordering)</a:t>
            </a:r>
          </a:p>
          <a:p>
            <a:r>
              <a:rPr lang="en-US"/>
              <a:t>threshold based on ranking scores (returned as supplementary info)</a:t>
            </a:r>
          </a:p>
          <a:p>
            <a:r>
              <a:rPr lang="en-US"/>
              <a:t>“interactive” vs. “non-interactive” algorithms (e.g. top-N lines)</a:t>
            </a:r>
          </a:p>
        </p:txBody>
      </p:sp>
      <p:sp>
        <p:nvSpPr>
          <p:cNvPr id="4" name="Date Placeholder 3">
            <a:extLst>
              <a:ext uri="{FF2B5EF4-FFF2-40B4-BE49-F238E27FC236}">
                <a16:creationId xmlns:a16="http://schemas.microsoft.com/office/drawing/2014/main" id="{67A4D4AC-0195-DBC6-16C1-AE775DFD490E}"/>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E5CD0446-6EE5-4CE9-FC5F-B1B80EFBF861}"/>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BCF3D3AD-75FA-85D5-8630-89906D22260F}"/>
              </a:ext>
            </a:extLst>
          </p:cNvPr>
          <p:cNvSpPr>
            <a:spLocks noGrp="1"/>
          </p:cNvSpPr>
          <p:nvPr>
            <p:ph type="sldNum" sz="quarter" idx="12"/>
          </p:nvPr>
        </p:nvSpPr>
        <p:spPr/>
        <p:txBody>
          <a:bodyPr/>
          <a:lstStyle/>
          <a:p>
            <a:fld id="{B2EB7B1D-155F-DE45-A4D9-3453DB08EE0D}" type="slidenum">
              <a:rPr lang="en-GB"/>
              <a:pPr/>
              <a:t>82</a:t>
            </a:fld>
            <a:endParaRPr lang="en-GB"/>
          </a:p>
        </p:txBody>
      </p:sp>
      <p:grpSp>
        <p:nvGrpSpPr>
          <p:cNvPr id="8" name="Group 7">
            <a:extLst>
              <a:ext uri="{FF2B5EF4-FFF2-40B4-BE49-F238E27FC236}">
                <a16:creationId xmlns:a16="http://schemas.microsoft.com/office/drawing/2014/main" id="{39F1FE46-8168-48E2-5BFD-BFCE639649D2}"/>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59321414-49CE-57E2-2654-5C3747A82D33}"/>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945F6AAB-4FB0-E940-BF71-08C49EB2146F}"/>
                </a:ext>
              </a:extLst>
            </p:cNvPr>
            <p:cNvGrpSpPr/>
            <p:nvPr/>
          </p:nvGrpSpPr>
          <p:grpSpPr>
            <a:xfrm>
              <a:off x="9240748" y="429003"/>
              <a:ext cx="2461260" cy="686474"/>
              <a:chOff x="9220200" y="438576"/>
              <a:chExt cx="2895600" cy="858092"/>
            </a:xfrm>
          </p:grpSpPr>
          <p:grpSp>
            <p:nvGrpSpPr>
              <p:cNvPr id="11" name="Group 10">
                <a:extLst>
                  <a:ext uri="{FF2B5EF4-FFF2-40B4-BE49-F238E27FC236}">
                    <a16:creationId xmlns:a16="http://schemas.microsoft.com/office/drawing/2014/main" id="{41AED4BD-EE1A-10EE-B495-3483BCF82FC9}"/>
                  </a:ext>
                </a:extLst>
              </p:cNvPr>
              <p:cNvGrpSpPr/>
              <p:nvPr/>
            </p:nvGrpSpPr>
            <p:grpSpPr>
              <a:xfrm>
                <a:off x="9220200" y="438576"/>
                <a:ext cx="2895600" cy="75692"/>
                <a:chOff x="4639673" y="1649035"/>
                <a:chExt cx="2895600" cy="75692"/>
              </a:xfrm>
            </p:grpSpPr>
            <p:cxnSp>
              <p:nvCxnSpPr>
                <p:cNvPr id="32" name="Straight Connector 31">
                  <a:extLst>
                    <a:ext uri="{FF2B5EF4-FFF2-40B4-BE49-F238E27FC236}">
                      <a16:creationId xmlns:a16="http://schemas.microsoft.com/office/drawing/2014/main" id="{0388822B-35CC-57B1-863F-EC0565E5F2A2}"/>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13F04B-E165-C29C-5F2D-C75D0F2EF935}"/>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280DC58-A24A-4F0D-2E41-F72CAC62E7E2}"/>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713E0521-F975-B2FA-FEA5-78D6A6620860}"/>
                  </a:ext>
                </a:extLst>
              </p:cNvPr>
              <p:cNvGrpSpPr/>
              <p:nvPr/>
            </p:nvGrpSpPr>
            <p:grpSpPr>
              <a:xfrm>
                <a:off x="9220200" y="595056"/>
                <a:ext cx="2895600" cy="75692"/>
                <a:chOff x="4639673" y="1649035"/>
                <a:chExt cx="2895600" cy="75692"/>
              </a:xfrm>
              <a:solidFill>
                <a:srgbClr val="CC0066"/>
              </a:solidFill>
            </p:grpSpPr>
            <p:cxnSp>
              <p:nvCxnSpPr>
                <p:cNvPr id="29" name="Straight Connector 28">
                  <a:extLst>
                    <a:ext uri="{FF2B5EF4-FFF2-40B4-BE49-F238E27FC236}">
                      <a16:creationId xmlns:a16="http://schemas.microsoft.com/office/drawing/2014/main" id="{8A7703A8-2D16-DA9F-B1D3-FF5ED823D708}"/>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5DC674-E27D-3BE1-7E1F-F59A45B357C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EBBAF86-0B88-C90D-20EF-46E2007C9097}"/>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C1D66B4-9DCE-3078-46C9-87DFB0C230B0}"/>
                  </a:ext>
                </a:extLst>
              </p:cNvPr>
              <p:cNvGrpSpPr/>
              <p:nvPr/>
            </p:nvGrpSpPr>
            <p:grpSpPr>
              <a:xfrm>
                <a:off x="9220200" y="751536"/>
                <a:ext cx="2895600" cy="75692"/>
                <a:chOff x="4639673" y="1649035"/>
                <a:chExt cx="2895600" cy="75692"/>
              </a:xfrm>
              <a:solidFill>
                <a:srgbClr val="FF3399"/>
              </a:solidFill>
            </p:grpSpPr>
            <p:cxnSp>
              <p:nvCxnSpPr>
                <p:cNvPr id="26" name="Straight Connector 25">
                  <a:extLst>
                    <a:ext uri="{FF2B5EF4-FFF2-40B4-BE49-F238E27FC236}">
                      <a16:creationId xmlns:a16="http://schemas.microsoft.com/office/drawing/2014/main" id="{993AA959-5436-805E-E05D-EB428419DE01}"/>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4135C0-94B5-1D53-A082-5B5305B06707}"/>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F390E87-AB30-8552-5E1B-321F3272ADB9}"/>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781CAE1C-66DB-9CE9-C1B8-69DD92BAA40E}"/>
                  </a:ext>
                </a:extLst>
              </p:cNvPr>
              <p:cNvGrpSpPr/>
              <p:nvPr/>
            </p:nvGrpSpPr>
            <p:grpSpPr>
              <a:xfrm>
                <a:off x="9220200" y="908016"/>
                <a:ext cx="2895600" cy="75692"/>
                <a:chOff x="4639673" y="1649035"/>
                <a:chExt cx="2895600" cy="75692"/>
              </a:xfrm>
              <a:solidFill>
                <a:srgbClr val="FF33CC"/>
              </a:solidFill>
            </p:grpSpPr>
            <p:cxnSp>
              <p:nvCxnSpPr>
                <p:cNvPr id="23" name="Straight Connector 22">
                  <a:extLst>
                    <a:ext uri="{FF2B5EF4-FFF2-40B4-BE49-F238E27FC236}">
                      <a16:creationId xmlns:a16="http://schemas.microsoft.com/office/drawing/2014/main" id="{CC6F9E95-D191-FAC8-D7BC-DB970AB61D88}"/>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EC3FCD-866C-A515-366F-1F9C13FAB730}"/>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3947BB7-6FA7-CB85-BF20-82B18FD2F05D}"/>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ECF150C3-72FB-1871-F018-E7BF134277B9}"/>
                  </a:ext>
                </a:extLst>
              </p:cNvPr>
              <p:cNvGrpSpPr/>
              <p:nvPr/>
            </p:nvGrpSpPr>
            <p:grpSpPr>
              <a:xfrm>
                <a:off x="9220200" y="1064496"/>
                <a:ext cx="2895600" cy="75692"/>
                <a:chOff x="4639673" y="1649035"/>
                <a:chExt cx="2895600" cy="75692"/>
              </a:xfrm>
              <a:solidFill>
                <a:srgbClr val="FBD4DC"/>
              </a:solidFill>
            </p:grpSpPr>
            <p:cxnSp>
              <p:nvCxnSpPr>
                <p:cNvPr id="20" name="Straight Connector 19">
                  <a:extLst>
                    <a:ext uri="{FF2B5EF4-FFF2-40B4-BE49-F238E27FC236}">
                      <a16:creationId xmlns:a16="http://schemas.microsoft.com/office/drawing/2014/main" id="{887A7622-0AA5-2970-BFDA-AC322FF1B37C}"/>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E79C91-849C-8641-8744-EFD529DD3BF8}"/>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2FD323-4397-82DC-97A9-83E7503F5F04}"/>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09553236-8533-5832-7452-2159A445AF31}"/>
                  </a:ext>
                </a:extLst>
              </p:cNvPr>
              <p:cNvGrpSpPr/>
              <p:nvPr/>
            </p:nvGrpSpPr>
            <p:grpSpPr>
              <a:xfrm>
                <a:off x="9220200" y="1220976"/>
                <a:ext cx="2895600" cy="75692"/>
                <a:chOff x="4639673" y="1649035"/>
                <a:chExt cx="2895600" cy="75692"/>
              </a:xfrm>
              <a:solidFill>
                <a:schemeClr val="accent2">
                  <a:lumMod val="50000"/>
                </a:schemeClr>
              </a:solidFill>
            </p:grpSpPr>
            <p:cxnSp>
              <p:nvCxnSpPr>
                <p:cNvPr id="17" name="Straight Connector 16">
                  <a:extLst>
                    <a:ext uri="{FF2B5EF4-FFF2-40B4-BE49-F238E27FC236}">
                      <a16:creationId xmlns:a16="http://schemas.microsoft.com/office/drawing/2014/main" id="{B3E283E2-37E6-2014-D7EF-43B01C653D1D}"/>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FC8194D-1555-8C58-AEDE-9F3B23DB4B2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5A1D051-1385-92C3-40FA-03917FD5669A}"/>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1155976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34689-F3A2-9FF8-D757-137406363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25EB5-6119-10DB-960A-DFDCEE7A8ABE}"/>
              </a:ext>
            </a:extLst>
          </p:cNvPr>
          <p:cNvSpPr>
            <a:spLocks noGrp="1"/>
          </p:cNvSpPr>
          <p:nvPr>
            <p:ph type="title"/>
          </p:nvPr>
        </p:nvSpPr>
        <p:spPr/>
        <p:txBody>
          <a:bodyPr/>
          <a:lstStyle/>
          <a:p>
            <a:r>
              <a:rPr lang="en-US"/>
              <a:t>Research documentation</a:t>
            </a:r>
          </a:p>
        </p:txBody>
      </p:sp>
      <p:sp>
        <p:nvSpPr>
          <p:cNvPr id="3" name="Content Placeholder 2">
            <a:extLst>
              <a:ext uri="{FF2B5EF4-FFF2-40B4-BE49-F238E27FC236}">
                <a16:creationId xmlns:a16="http://schemas.microsoft.com/office/drawing/2014/main" id="{0E6C9FD6-1822-BF60-2DEE-E10EF1773CA2}"/>
              </a:ext>
            </a:extLst>
          </p:cNvPr>
          <p:cNvSpPr>
            <a:spLocks noGrp="1"/>
          </p:cNvSpPr>
          <p:nvPr>
            <p:ph idx="1"/>
          </p:nvPr>
        </p:nvSpPr>
        <p:spPr/>
        <p:txBody>
          <a:bodyPr/>
          <a:lstStyle/>
          <a:p>
            <a:r>
              <a:rPr lang="en-US"/>
              <a:t>Analysis tree as </a:t>
            </a:r>
            <a:r>
              <a:rPr lang="en-US">
                <a:solidFill>
                  <a:schemeClr val="accent2">
                    <a:lumMod val="50000"/>
                  </a:schemeClr>
                </a:solidFill>
              </a:rPr>
              <a:t>research documentation</a:t>
            </a:r>
          </a:p>
          <a:p>
            <a:pPr lvl="1"/>
            <a:r>
              <a:rPr lang="en-US"/>
              <a:t>concordance view uniquely determined by path from root node</a:t>
            </a:r>
          </a:p>
          <a:p>
            <a:pPr lvl="1"/>
            <a:r>
              <a:rPr lang="en-US"/>
              <a:t>bookmarked nodes = basis for interpretation &amp; discussion</a:t>
            </a:r>
          </a:p>
          <a:p>
            <a:r>
              <a:rPr lang="en-US"/>
              <a:t>Exact </a:t>
            </a:r>
            <a:r>
              <a:rPr lang="en-US">
                <a:solidFill>
                  <a:schemeClr val="accent2">
                    <a:lumMod val="50000"/>
                  </a:schemeClr>
                </a:solidFill>
              </a:rPr>
              <a:t>reproduction</a:t>
            </a:r>
            <a:r>
              <a:rPr lang="en-US"/>
              <a:t> with identical concordance data</a:t>
            </a:r>
          </a:p>
          <a:p>
            <a:pPr lvl="1"/>
            <a:r>
              <a:rPr lang="en-US"/>
              <a:t>readers can reproduce published results completely</a:t>
            </a:r>
          </a:p>
          <a:p>
            <a:pPr lvl="1"/>
            <a:r>
              <a:rPr lang="en-US"/>
              <a:t>but also explore further concordance views</a:t>
            </a:r>
          </a:p>
          <a:p>
            <a:r>
              <a:rPr lang="en-US">
                <a:solidFill>
                  <a:schemeClr val="accent2">
                    <a:lumMod val="50000"/>
                  </a:schemeClr>
                </a:solidFill>
              </a:rPr>
              <a:t>Save</a:t>
            </a:r>
            <a:r>
              <a:rPr lang="en-US"/>
              <a:t> / </a:t>
            </a:r>
            <a:r>
              <a:rPr lang="en-US">
                <a:solidFill>
                  <a:schemeClr val="accent2">
                    <a:lumMod val="50000"/>
                  </a:schemeClr>
                </a:solidFill>
              </a:rPr>
              <a:t>load</a:t>
            </a:r>
            <a:r>
              <a:rPr lang="en-US"/>
              <a:t> analysis tree ➞ continue concordance reading later</a:t>
            </a:r>
          </a:p>
          <a:p>
            <a:r>
              <a:rPr lang="en-US"/>
              <a:t>Analysis tree as </a:t>
            </a:r>
            <a:r>
              <a:rPr lang="en-US">
                <a:solidFill>
                  <a:schemeClr val="accent2">
                    <a:lumMod val="50000"/>
                  </a:schemeClr>
                </a:solidFill>
              </a:rPr>
              <a:t>template</a:t>
            </a:r>
            <a:r>
              <a:rPr lang="en-US"/>
              <a:t> for concordance organisation</a:t>
            </a:r>
          </a:p>
          <a:p>
            <a:pPr lvl="1"/>
            <a:r>
              <a:rPr lang="en-US"/>
              <a:t>“replay” tree on a new concordance (possibly from different corpus)</a:t>
            </a:r>
          </a:p>
          <a:p>
            <a:pPr lvl="1"/>
            <a:r>
              <a:rPr lang="en-US"/>
              <a:t>interactive manual selection has to be omitted (➞ not meaningful)</a:t>
            </a:r>
          </a:p>
        </p:txBody>
      </p:sp>
      <p:sp>
        <p:nvSpPr>
          <p:cNvPr id="4" name="Date Placeholder 3">
            <a:extLst>
              <a:ext uri="{FF2B5EF4-FFF2-40B4-BE49-F238E27FC236}">
                <a16:creationId xmlns:a16="http://schemas.microsoft.com/office/drawing/2014/main" id="{8B8A545C-F8A8-8760-8317-7066FADAFE41}"/>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5C4BF611-9955-920E-CA34-7F9D378FC431}"/>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0C58BB95-B8EC-9AFD-B446-5590FC9E9F45}"/>
              </a:ext>
            </a:extLst>
          </p:cNvPr>
          <p:cNvSpPr>
            <a:spLocks noGrp="1"/>
          </p:cNvSpPr>
          <p:nvPr>
            <p:ph type="sldNum" sz="quarter" idx="12"/>
          </p:nvPr>
        </p:nvSpPr>
        <p:spPr/>
        <p:txBody>
          <a:bodyPr/>
          <a:lstStyle/>
          <a:p>
            <a:fld id="{B2EB7B1D-155F-DE45-A4D9-3453DB08EE0D}" type="slidenum">
              <a:rPr lang="en-GB"/>
              <a:pPr/>
              <a:t>83</a:t>
            </a:fld>
            <a:endParaRPr lang="en-GB"/>
          </a:p>
        </p:txBody>
      </p:sp>
    </p:spTree>
    <p:extLst>
      <p:ext uri="{BB962C8B-B14F-4D97-AF65-F5344CB8AC3E}">
        <p14:creationId xmlns:p14="http://schemas.microsoft.com/office/powerpoint/2010/main" val="24904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9D914-B7C1-EED6-D578-B2E66D264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3CEA4-D850-F212-83C0-DB4ECD099F36}"/>
              </a:ext>
            </a:extLst>
          </p:cNvPr>
          <p:cNvSpPr>
            <a:spLocks noGrp="1"/>
          </p:cNvSpPr>
          <p:nvPr>
            <p:ph type="title"/>
          </p:nvPr>
        </p:nvSpPr>
        <p:spPr/>
        <p:txBody>
          <a:bodyPr/>
          <a:lstStyle/>
          <a:p>
            <a:r>
              <a:rPr lang="en-US" dirty="0"/>
              <a:t>Time for a break …</a:t>
            </a:r>
            <a:endParaRPr lang="en-DE" dirty="0"/>
          </a:p>
        </p:txBody>
      </p:sp>
      <p:pic>
        <p:nvPicPr>
          <p:cNvPr id="8" name="Picture 7" descr="A cup of coffee on a plate with a spoon&#10;&#10;AI-generated content may be incorrect.">
            <a:extLst>
              <a:ext uri="{FF2B5EF4-FFF2-40B4-BE49-F238E27FC236}">
                <a16:creationId xmlns:a16="http://schemas.microsoft.com/office/drawing/2014/main" id="{B68E8A05-D3B1-F976-9AFC-986D5D42E57C}"/>
              </a:ext>
            </a:extLst>
          </p:cNvPr>
          <p:cNvPicPr>
            <a:picLocks noChangeAspect="1"/>
          </p:cNvPicPr>
          <p:nvPr/>
        </p:nvPicPr>
        <p:blipFill>
          <a:blip r:embed="rId2"/>
          <a:stretch>
            <a:fillRect/>
          </a:stretch>
        </p:blipFill>
        <p:spPr>
          <a:xfrm>
            <a:off x="6567446" y="1730477"/>
            <a:ext cx="4786354" cy="4312031"/>
          </a:xfrm>
          <a:prstGeom prst="rect">
            <a:avLst/>
          </a:prstGeom>
        </p:spPr>
      </p:pic>
      <p:sp>
        <p:nvSpPr>
          <p:cNvPr id="9" name="Rectangle 8">
            <a:extLst>
              <a:ext uri="{FF2B5EF4-FFF2-40B4-BE49-F238E27FC236}">
                <a16:creationId xmlns:a16="http://schemas.microsoft.com/office/drawing/2014/main" id="{E8849383-E150-0C11-F3F0-3C372584C9F9}"/>
              </a:ext>
            </a:extLst>
          </p:cNvPr>
          <p:cNvSpPr/>
          <p:nvPr/>
        </p:nvSpPr>
        <p:spPr>
          <a:xfrm>
            <a:off x="1675598" y="3163217"/>
            <a:ext cx="3688703" cy="1446550"/>
          </a:xfrm>
          <a:prstGeom prst="rect">
            <a:avLst/>
          </a:prstGeom>
          <a:noFill/>
        </p:spPr>
        <p:txBody>
          <a:bodyPr wrap="none" lIns="91440" tIns="45720" rIns="91440" bIns="45720">
            <a:spAutoFit/>
          </a:bodyPr>
          <a:lstStyle/>
          <a:p>
            <a:pPr algn="ctr"/>
            <a:r>
              <a:rPr lang="en-GB" sz="8800" b="1">
                <a:ln w="12700">
                  <a:solidFill>
                    <a:schemeClr val="tx2">
                      <a:lumMod val="75000"/>
                    </a:schemeClr>
                  </a:solidFill>
                  <a:prstDash val="solid"/>
                </a:ln>
                <a:gradFill>
                  <a:gsLst>
                    <a:gs pos="0">
                      <a:schemeClr val="accent5"/>
                    </a:gs>
                    <a:gs pos="50000">
                      <a:schemeClr val="accent5">
                        <a:lumMod val="75000"/>
                      </a:schemeClr>
                    </a:gs>
                    <a:gs pos="100000">
                      <a:schemeClr val="accent5">
                        <a:lumMod val="50000"/>
                      </a:schemeClr>
                    </a:gs>
                  </a:gsLst>
                  <a:lin ang="4500000" scaled="0"/>
                </a:gradFill>
                <a:effectLst>
                  <a:outerShdw dist="38100" dir="2640000" algn="bl" rotWithShape="0">
                    <a:schemeClr val="tx2">
                      <a:lumMod val="75000"/>
                    </a:schemeClr>
                  </a:outerShdw>
                </a:effectLst>
                <a:latin typeface="FAUSans Office" panose="020B0504010101010104" pitchFamily="34" charset="77"/>
                <a:cs typeface="FAUSans Office" panose="020B0504010101010104" pitchFamily="34" charset="77"/>
              </a:rPr>
              <a:t>Coffee</a:t>
            </a:r>
          </a:p>
        </p:txBody>
      </p:sp>
      <p:sp>
        <p:nvSpPr>
          <p:cNvPr id="10" name="Date Placeholder 9">
            <a:extLst>
              <a:ext uri="{FF2B5EF4-FFF2-40B4-BE49-F238E27FC236}">
                <a16:creationId xmlns:a16="http://schemas.microsoft.com/office/drawing/2014/main" id="{B06B33A2-FC6C-B2F7-62B1-1A4C37FA77BC}"/>
              </a:ext>
            </a:extLst>
          </p:cNvPr>
          <p:cNvSpPr>
            <a:spLocks noGrp="1"/>
          </p:cNvSpPr>
          <p:nvPr>
            <p:ph type="dt" sz="half" idx="10"/>
          </p:nvPr>
        </p:nvSpPr>
        <p:spPr/>
        <p:txBody>
          <a:bodyPr/>
          <a:lstStyle/>
          <a:p>
            <a:r>
              <a:rPr lang="en-GB"/>
              <a:t>9 Sep 2025 | © RC21 Team</a:t>
            </a:r>
            <a:endParaRPr lang="en-US"/>
          </a:p>
        </p:txBody>
      </p:sp>
      <p:sp>
        <p:nvSpPr>
          <p:cNvPr id="11" name="Footer Placeholder 10">
            <a:extLst>
              <a:ext uri="{FF2B5EF4-FFF2-40B4-BE49-F238E27FC236}">
                <a16:creationId xmlns:a16="http://schemas.microsoft.com/office/drawing/2014/main" id="{38BDEC83-55F5-9E07-14F1-930B7F9F0144}"/>
              </a:ext>
            </a:extLst>
          </p:cNvPr>
          <p:cNvSpPr>
            <a:spLocks noGrp="1"/>
          </p:cNvSpPr>
          <p:nvPr>
            <p:ph type="ftr" sz="quarter" idx="11"/>
          </p:nvPr>
        </p:nvSpPr>
        <p:spPr/>
        <p:txBody>
          <a:bodyPr/>
          <a:lstStyle/>
          <a:p>
            <a:r>
              <a:rPr lang="en-US"/>
              <a:t>FlexiConc: Reading concordances with algorithms</a:t>
            </a:r>
          </a:p>
        </p:txBody>
      </p:sp>
      <p:sp>
        <p:nvSpPr>
          <p:cNvPr id="12" name="Slide Number Placeholder 11">
            <a:extLst>
              <a:ext uri="{FF2B5EF4-FFF2-40B4-BE49-F238E27FC236}">
                <a16:creationId xmlns:a16="http://schemas.microsoft.com/office/drawing/2014/main" id="{53A38CB3-24D8-60DA-ECD0-8DB9B7E75D09}"/>
              </a:ext>
            </a:extLst>
          </p:cNvPr>
          <p:cNvSpPr>
            <a:spLocks noGrp="1"/>
          </p:cNvSpPr>
          <p:nvPr>
            <p:ph type="sldNum" sz="quarter" idx="12"/>
          </p:nvPr>
        </p:nvSpPr>
        <p:spPr/>
        <p:txBody>
          <a:bodyPr/>
          <a:lstStyle/>
          <a:p>
            <a:fld id="{B2EB7B1D-155F-DE45-A4D9-3453DB08EE0D}" type="slidenum">
              <a:rPr lang="en-GB"/>
              <a:pPr/>
              <a:t>84</a:t>
            </a:fld>
            <a:endParaRPr lang="en-GB"/>
          </a:p>
        </p:txBody>
      </p:sp>
    </p:spTree>
    <p:extLst>
      <p:ext uri="{BB962C8B-B14F-4D97-AF65-F5344CB8AC3E}">
        <p14:creationId xmlns:p14="http://schemas.microsoft.com/office/powerpoint/2010/main" val="1147460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4C43-7729-D0EE-CCE9-77D680E98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2543C-1697-7974-8C4C-EA06A4255EFE}"/>
              </a:ext>
            </a:extLst>
          </p:cNvPr>
          <p:cNvSpPr>
            <a:spLocks noGrp="1"/>
          </p:cNvSpPr>
          <p:nvPr>
            <p:ph type="title"/>
          </p:nvPr>
        </p:nvSpPr>
        <p:spPr/>
        <p:txBody>
          <a:bodyPr anchor="ctr">
            <a:normAutofit/>
          </a:bodyPr>
          <a:lstStyle/>
          <a:p>
            <a:r>
              <a:rPr lang="de-DE" dirty="0"/>
              <a:t>References</a:t>
            </a:r>
          </a:p>
        </p:txBody>
      </p:sp>
      <p:sp>
        <p:nvSpPr>
          <p:cNvPr id="12" name="Content Placeholder 11">
            <a:extLst>
              <a:ext uri="{FF2B5EF4-FFF2-40B4-BE49-F238E27FC236}">
                <a16:creationId xmlns:a16="http://schemas.microsoft.com/office/drawing/2014/main" id="{19AC672F-AB7D-006C-8E06-FF0241E3A344}"/>
              </a:ext>
            </a:extLst>
          </p:cNvPr>
          <p:cNvSpPr>
            <a:spLocks noGrp="1"/>
          </p:cNvSpPr>
          <p:nvPr>
            <p:ph idx="1"/>
          </p:nvPr>
        </p:nvSpPr>
        <p:spPr/>
        <p:txBody>
          <a:bodyPr/>
          <a:lstStyle/>
          <a:p>
            <a:pPr marL="536575" indent="-527050">
              <a:spcBef>
                <a:spcPts val="0"/>
              </a:spcBef>
              <a:buNone/>
            </a:pPr>
            <a:r>
              <a:rPr lang="en-US" sz="1800" dirty="0">
                <a:solidFill>
                  <a:srgbClr val="222222"/>
                </a:solidFill>
              </a:rPr>
              <a:t>Anthony, L. (2022). What can corpus software do? In O’Keeffe, A. and McCarthy, M. J., editors, </a:t>
            </a:r>
            <a:r>
              <a:rPr lang="en-US" sz="1800" i="1" dirty="0">
                <a:solidFill>
                  <a:srgbClr val="222222"/>
                </a:solidFill>
              </a:rPr>
              <a:t>The Routledge Handbook of Corpus Linguistics</a:t>
            </a:r>
            <a:r>
              <a:rPr lang="en-US" sz="1800" dirty="0">
                <a:solidFill>
                  <a:srgbClr val="222222"/>
                </a:solidFill>
              </a:rPr>
              <a:t>, chapter 9. Routledge, London, 2nd edition</a:t>
            </a:r>
          </a:p>
          <a:p>
            <a:pPr marL="536575" indent="-527050">
              <a:spcBef>
                <a:spcPts val="0"/>
              </a:spcBef>
              <a:buNone/>
            </a:pPr>
            <a:r>
              <a:rPr lang="en-US" sz="1800" dirty="0">
                <a:solidFill>
                  <a:srgbClr val="222222"/>
                </a:solidFill>
              </a:rPr>
              <a:t>Evert, S. (2007). Context graphs. Presentation at the </a:t>
            </a:r>
            <a:r>
              <a:rPr lang="en-US" sz="1800" i="1" dirty="0">
                <a:solidFill>
                  <a:srgbClr val="222222"/>
                </a:solidFill>
              </a:rPr>
              <a:t>ICAME 2007 Conference</a:t>
            </a:r>
            <a:r>
              <a:rPr lang="en-US" sz="1800" dirty="0">
                <a:solidFill>
                  <a:srgbClr val="222222"/>
                </a:solidFill>
              </a:rPr>
              <a:t>, Stratford upon Avon, UK.</a:t>
            </a:r>
          </a:p>
          <a:p>
            <a:pPr marL="536575" indent="-527050">
              <a:spcBef>
                <a:spcPts val="0"/>
              </a:spcBef>
              <a:buNone/>
            </a:pPr>
            <a:r>
              <a:rPr lang="en-US" sz="1800" dirty="0">
                <a:solidFill>
                  <a:srgbClr val="222222"/>
                </a:solidFill>
              </a:rPr>
              <a:t>Hunston, S. &amp; Francis, G. (2000). </a:t>
            </a:r>
            <a:r>
              <a:rPr lang="en-US" sz="1800" i="1" dirty="0">
                <a:solidFill>
                  <a:srgbClr val="222222"/>
                </a:solidFill>
              </a:rPr>
              <a:t>A corpus-driven approach to the lexical grammar of English</a:t>
            </a:r>
            <a:r>
              <a:rPr lang="en-US" sz="1800" dirty="0">
                <a:solidFill>
                  <a:srgbClr val="222222"/>
                </a:solidFill>
              </a:rPr>
              <a:t>. Number 4 in Studies in Corpus Linguistics. John Benjamins, Amsterdam.</a:t>
            </a:r>
          </a:p>
          <a:p>
            <a:pPr marL="536575" indent="-527050">
              <a:spcBef>
                <a:spcPts val="0"/>
              </a:spcBef>
              <a:buNone/>
            </a:pPr>
            <a:r>
              <a:rPr lang="en-US" sz="1800" dirty="0">
                <a:solidFill>
                  <a:srgbClr val="222222"/>
                </a:solidFill>
              </a:rPr>
              <a:t>Luhn, H. P. (1960). Keyword-in-context index for technical literature (kwic index). </a:t>
            </a:r>
            <a:r>
              <a:rPr lang="en-US" sz="1800" i="1" dirty="0">
                <a:solidFill>
                  <a:srgbClr val="222222"/>
                </a:solidFill>
              </a:rPr>
              <a:t>American Documentation</a:t>
            </a:r>
            <a:r>
              <a:rPr lang="en-US" sz="1800" dirty="0">
                <a:solidFill>
                  <a:srgbClr val="222222"/>
                </a:solidFill>
              </a:rPr>
              <a:t>, 11(4):288–295.</a:t>
            </a:r>
          </a:p>
          <a:p>
            <a:pPr marL="536575" indent="-527050">
              <a:spcBef>
                <a:spcPts val="0"/>
              </a:spcBef>
              <a:buNone/>
            </a:pPr>
            <a:r>
              <a:rPr lang="en-US" sz="1800" dirty="0">
                <a:solidFill>
                  <a:srgbClr val="222222"/>
                </a:solidFill>
              </a:rPr>
              <a:t>Mahlberg, M. &amp; O’Donnell, M. B. (2008). A fresh view of the structure of hard news stories. In </a:t>
            </a:r>
            <a:r>
              <a:rPr lang="en-US" sz="1800" i="1" dirty="0">
                <a:solidFill>
                  <a:srgbClr val="222222"/>
                </a:solidFill>
              </a:rPr>
              <a:t>Proceedings of the 19th European Systemic Functional Linguistics Conference and Workshop, Saarbrücken</a:t>
            </a:r>
            <a:r>
              <a:rPr lang="en-US" sz="1800" dirty="0">
                <a:solidFill>
                  <a:srgbClr val="222222"/>
                </a:solidFill>
              </a:rPr>
              <a:t>, Germany.</a:t>
            </a:r>
          </a:p>
          <a:p>
            <a:pPr marL="536575" indent="-527050">
              <a:spcBef>
                <a:spcPts val="0"/>
              </a:spcBef>
              <a:buNone/>
            </a:pPr>
            <a:r>
              <a:rPr lang="en-US" sz="1800" dirty="0">
                <a:solidFill>
                  <a:srgbClr val="222222"/>
                </a:solidFill>
              </a:rPr>
              <a:t>Sinclair, J. M. (1966). Beginning the study of lexis. In Bazell, C. E., Catford, J. C., Halliday, M. A. K., and Robins, R. H., editors, </a:t>
            </a:r>
            <a:r>
              <a:rPr lang="en-US" sz="1800" i="1" dirty="0">
                <a:solidFill>
                  <a:srgbClr val="222222"/>
                </a:solidFill>
              </a:rPr>
              <a:t>In Memory of J. R. Firth</a:t>
            </a:r>
            <a:r>
              <a:rPr lang="en-US" sz="1800" dirty="0">
                <a:solidFill>
                  <a:srgbClr val="222222"/>
                </a:solidFill>
              </a:rPr>
              <a:t>, pages 410–430. Longmans, London.</a:t>
            </a:r>
          </a:p>
          <a:p>
            <a:pPr marL="536575" indent="-527050">
              <a:spcBef>
                <a:spcPts val="0"/>
              </a:spcBef>
              <a:buNone/>
            </a:pPr>
            <a:r>
              <a:rPr lang="en-US" sz="1800" dirty="0">
                <a:solidFill>
                  <a:srgbClr val="222222"/>
                </a:solidFill>
              </a:rPr>
              <a:t>Sinclair, J. M. (1998). The lexical item. In Weigand, E., editor, </a:t>
            </a:r>
            <a:r>
              <a:rPr lang="en-US" sz="1800" i="1" dirty="0">
                <a:solidFill>
                  <a:srgbClr val="222222"/>
                </a:solidFill>
              </a:rPr>
              <a:t>Contrastive Lexical Semantics</a:t>
            </a:r>
            <a:r>
              <a:rPr lang="en-US" sz="1800" dirty="0">
                <a:solidFill>
                  <a:srgbClr val="222222"/>
                </a:solidFill>
              </a:rPr>
              <a:t>, volume 171 of Current Issues in Linguistic Theory. John Benjamins.</a:t>
            </a:r>
          </a:p>
          <a:p>
            <a:pPr marL="536575" indent="-527050">
              <a:spcBef>
                <a:spcPts val="0"/>
              </a:spcBef>
              <a:buNone/>
            </a:pPr>
            <a:r>
              <a:rPr lang="en-US" sz="1800" dirty="0">
                <a:solidFill>
                  <a:srgbClr val="222222"/>
                </a:solidFill>
              </a:rPr>
              <a:t>Sinclair, J. (2003). </a:t>
            </a:r>
            <a:r>
              <a:rPr lang="en-US" sz="1800" i="1" dirty="0">
                <a:solidFill>
                  <a:srgbClr val="222222"/>
                </a:solidFill>
              </a:rPr>
              <a:t>Reading Concordances</a:t>
            </a:r>
            <a:r>
              <a:rPr lang="en-US" sz="1800" dirty="0">
                <a:solidFill>
                  <a:srgbClr val="222222"/>
                </a:solidFill>
              </a:rPr>
              <a:t>. Pearson Education, Harlow.</a:t>
            </a:r>
          </a:p>
          <a:p>
            <a:pPr marL="536575" indent="-527050">
              <a:spcBef>
                <a:spcPts val="0"/>
              </a:spcBef>
              <a:buNone/>
            </a:pPr>
            <a:r>
              <a:rPr lang="en-US" sz="1800" dirty="0">
                <a:solidFill>
                  <a:srgbClr val="222222"/>
                </a:solidFill>
              </a:rPr>
              <a:t>Wattenberg, M. &amp; Viégas, F. B. (2008). The word tree, an interactive visual concordance. </a:t>
            </a:r>
            <a:r>
              <a:rPr lang="en-US" sz="1800" i="1" dirty="0">
                <a:solidFill>
                  <a:srgbClr val="222222"/>
                </a:solidFill>
              </a:rPr>
              <a:t>IEEE Transactions on Visualization and Computer Graphics</a:t>
            </a:r>
            <a:r>
              <a:rPr lang="en-US" sz="1800" dirty="0">
                <a:solidFill>
                  <a:srgbClr val="222222"/>
                </a:solidFill>
              </a:rPr>
              <a:t>, 14(6):1221–1228.</a:t>
            </a:r>
          </a:p>
        </p:txBody>
      </p:sp>
      <p:sp>
        <p:nvSpPr>
          <p:cNvPr id="5" name="Date Placeholder 4">
            <a:extLst>
              <a:ext uri="{FF2B5EF4-FFF2-40B4-BE49-F238E27FC236}">
                <a16:creationId xmlns:a16="http://schemas.microsoft.com/office/drawing/2014/main" id="{080921B1-32DB-07C4-8443-6D7E7CC6F3D2}"/>
              </a:ext>
            </a:extLst>
          </p:cNvPr>
          <p:cNvSpPr>
            <a:spLocks noGrp="1"/>
          </p:cNvSpPr>
          <p:nvPr>
            <p:ph type="dt" sz="half" idx="10"/>
          </p:nvPr>
        </p:nvSpPr>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A9345E4D-AE27-A689-6290-F9500F5A5A6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B40026E8-8982-EC07-28A8-779E2BEB40A0}"/>
              </a:ext>
            </a:extLst>
          </p:cNvPr>
          <p:cNvSpPr>
            <a:spLocks noGrp="1"/>
          </p:cNvSpPr>
          <p:nvPr>
            <p:ph type="sldNum" sz="quarter" idx="12"/>
          </p:nvPr>
        </p:nvSpPr>
        <p:spPr/>
        <p:txBody>
          <a:bodyPr anchor="ctr">
            <a:normAutofit/>
          </a:bodyPr>
          <a:lstStyle/>
          <a:p>
            <a:fld id="{B2EB7B1D-155F-DE45-A4D9-3453DB08EE0D}" type="slidenum">
              <a:rPr lang="en-GB" smtClean="0"/>
              <a:pPr/>
              <a:t>85</a:t>
            </a:fld>
            <a:endParaRPr lang="en-GB"/>
          </a:p>
        </p:txBody>
      </p:sp>
    </p:spTree>
    <p:extLst>
      <p:ext uri="{BB962C8B-B14F-4D97-AF65-F5344CB8AC3E}">
        <p14:creationId xmlns:p14="http://schemas.microsoft.com/office/powerpoint/2010/main" val="217111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FD9C9E-7237-D504-010A-488C14F14127}"/>
              </a:ext>
            </a:extLst>
          </p:cNvPr>
          <p:cNvSpPr>
            <a:spLocks noGrp="1"/>
          </p:cNvSpPr>
          <p:nvPr>
            <p:ph type="title"/>
          </p:nvPr>
        </p:nvSpPr>
        <p:spPr>
          <a:xfrm>
            <a:off x="-1" y="0"/>
            <a:ext cx="11990232" cy="1208315"/>
          </a:xfrm>
        </p:spPr>
        <p:txBody>
          <a:bodyPr>
            <a:noAutofit/>
          </a:bodyPr>
          <a:lstStyle/>
          <a:p>
            <a:r>
              <a:rPr lang="de-DE" sz="3600" i="1" dirty="0" err="1"/>
              <a:t>Controversy</a:t>
            </a:r>
            <a:r>
              <a:rPr lang="de-DE" sz="3600" i="1" dirty="0"/>
              <a:t> </a:t>
            </a:r>
            <a:r>
              <a:rPr lang="de-DE" sz="3600" dirty="0" err="1"/>
              <a:t>patterns</a:t>
            </a:r>
            <a:r>
              <a:rPr lang="de-DE" sz="3600" dirty="0"/>
              <a:t> in text-initial </a:t>
            </a:r>
            <a:r>
              <a:rPr lang="de-DE" sz="3600" dirty="0" err="1"/>
              <a:t>sent's of news reports</a:t>
            </a:r>
            <a:br>
              <a:rPr lang="de-DE" sz="3200" dirty="0"/>
            </a:br>
            <a:r>
              <a:rPr lang="de-DE" sz="2000" dirty="0"/>
              <a:t>(Mahlberg &amp; O'Donnell 2008)</a:t>
            </a:r>
            <a:endParaRPr lang="de-DE" sz="3200" dirty="0"/>
          </a:p>
        </p:txBody>
      </p:sp>
      <p:sp>
        <p:nvSpPr>
          <p:cNvPr id="5" name="Content Placeholder 4">
            <a:extLst>
              <a:ext uri="{FF2B5EF4-FFF2-40B4-BE49-F238E27FC236}">
                <a16:creationId xmlns:a16="http://schemas.microsoft.com/office/drawing/2014/main" id="{14E55B2C-68BB-2400-E8A9-E103887716E1}"/>
              </a:ext>
            </a:extLst>
          </p:cNvPr>
          <p:cNvSpPr>
            <a:spLocks noGrp="1"/>
          </p:cNvSpPr>
          <p:nvPr>
            <p:ph idx="1"/>
          </p:nvPr>
        </p:nvSpPr>
        <p:spPr/>
        <p:txBody>
          <a:bodyPr/>
          <a:lstStyle/>
          <a:p>
            <a:r>
              <a:rPr lang="en-US" sz="2400" i="1" dirty="0"/>
              <a:t>Ken Livingstone has provoked a </a:t>
            </a:r>
            <a:r>
              <a:rPr lang="en-US" sz="2400" i="1" u="sng" dirty="0"/>
              <a:t>fresh row </a:t>
            </a:r>
            <a:r>
              <a:rPr lang="en-US" sz="2400" i="1" dirty="0"/>
              <a:t>with the motoring lobby …</a:t>
            </a:r>
          </a:p>
          <a:p>
            <a:r>
              <a:rPr lang="en-US" sz="2400" i="1" dirty="0"/>
              <a:t>The RUC was plunged into </a:t>
            </a:r>
            <a:r>
              <a:rPr lang="en-US" sz="2400" i="1" u="sng" dirty="0"/>
              <a:t>fresh controversy </a:t>
            </a:r>
            <a:r>
              <a:rPr lang="en-US" sz="2400" i="1" dirty="0"/>
              <a:t>last night when …</a:t>
            </a:r>
          </a:p>
          <a:p>
            <a:r>
              <a:rPr lang="en-US" sz="2400" i="1" dirty="0"/>
              <a:t>Reform of the Lords will erupt into </a:t>
            </a:r>
            <a:r>
              <a:rPr lang="en-US" sz="2400" i="1" u="sng" dirty="0"/>
              <a:t>fresh controversy </a:t>
            </a:r>
            <a:r>
              <a:rPr lang="en-US" sz="2400" i="1" dirty="0"/>
              <a:t>today when a minority …</a:t>
            </a:r>
            <a:endParaRPr lang="de-DE" sz="2400" i="1" dirty="0"/>
          </a:p>
          <a:p>
            <a:r>
              <a:rPr lang="en-US" sz="2400" i="1" dirty="0"/>
              <a:t>THE BBC was facing </a:t>
            </a:r>
            <a:r>
              <a:rPr lang="en-US" sz="2400" i="1" u="sng" dirty="0"/>
              <a:t>fresh embarrassment </a:t>
            </a:r>
            <a:r>
              <a:rPr lang="en-US" sz="2400" i="1" dirty="0"/>
              <a:t>last night when one of its most senior news presenters attacked managers for undermining television news coverage.</a:t>
            </a:r>
            <a:endParaRPr lang="de-DE" sz="2400" i="1" dirty="0"/>
          </a:p>
        </p:txBody>
      </p:sp>
      <p:graphicFrame>
        <p:nvGraphicFramePr>
          <p:cNvPr id="6" name="Table 5">
            <a:extLst>
              <a:ext uri="{FF2B5EF4-FFF2-40B4-BE49-F238E27FC236}">
                <a16:creationId xmlns:a16="http://schemas.microsoft.com/office/drawing/2014/main" id="{DC11D585-0381-47AE-C2C1-4098352A0DD5}"/>
              </a:ext>
            </a:extLst>
          </p:cNvPr>
          <p:cNvGraphicFramePr>
            <a:graphicFrameLocks noGrp="1"/>
          </p:cNvGraphicFramePr>
          <p:nvPr/>
        </p:nvGraphicFramePr>
        <p:xfrm>
          <a:off x="1168027" y="3671308"/>
          <a:ext cx="9315455" cy="265845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89603917"/>
                    </a:ext>
                  </a:extLst>
                </a:gridCol>
                <a:gridCol w="1009782">
                  <a:extLst>
                    <a:ext uri="{9D8B030D-6E8A-4147-A177-3AD203B41FA5}">
                      <a16:colId xmlns:a16="http://schemas.microsoft.com/office/drawing/2014/main" val="3624575245"/>
                    </a:ext>
                  </a:extLst>
                </a:gridCol>
                <a:gridCol w="1756203">
                  <a:extLst>
                    <a:ext uri="{9D8B030D-6E8A-4147-A177-3AD203B41FA5}">
                      <a16:colId xmlns:a16="http://schemas.microsoft.com/office/drawing/2014/main" val="60005488"/>
                    </a:ext>
                  </a:extLst>
                </a:gridCol>
                <a:gridCol w="1285579">
                  <a:extLst>
                    <a:ext uri="{9D8B030D-6E8A-4147-A177-3AD203B41FA5}">
                      <a16:colId xmlns:a16="http://schemas.microsoft.com/office/drawing/2014/main" val="3835697116"/>
                    </a:ext>
                  </a:extLst>
                </a:gridCol>
                <a:gridCol w="1520891">
                  <a:extLst>
                    <a:ext uri="{9D8B030D-6E8A-4147-A177-3AD203B41FA5}">
                      <a16:colId xmlns:a16="http://schemas.microsoft.com/office/drawing/2014/main" val="2683118285"/>
                    </a:ext>
                  </a:extLst>
                </a:gridCol>
                <a:gridCol w="1711000">
                  <a:extLst>
                    <a:ext uri="{9D8B030D-6E8A-4147-A177-3AD203B41FA5}">
                      <a16:colId xmlns:a16="http://schemas.microsoft.com/office/drawing/2014/main" val="2956254427"/>
                    </a:ext>
                  </a:extLst>
                </a:gridCol>
              </a:tblGrid>
              <a:tr h="433419">
                <a:tc>
                  <a:txBody>
                    <a:bodyPr/>
                    <a:lstStyle/>
                    <a:p>
                      <a:r>
                        <a:rPr lang="de-DE" dirty="0"/>
                        <a:t>FACE/SPARK</a:t>
                      </a:r>
                    </a:p>
                  </a:txBody>
                  <a:tcPr/>
                </a:tc>
                <a:tc>
                  <a:txBody>
                    <a:bodyPr/>
                    <a:lstStyle/>
                    <a:p>
                      <a:r>
                        <a:rPr lang="de-DE" i="1" dirty="0" err="1"/>
                        <a:t>fresh</a:t>
                      </a:r>
                      <a:endParaRPr lang="de-DE" i="1" dirty="0"/>
                    </a:p>
                  </a:txBody>
                  <a:tcPr/>
                </a:tc>
                <a:tc>
                  <a:txBody>
                    <a:bodyPr/>
                    <a:lstStyle/>
                    <a:p>
                      <a:r>
                        <a:rPr lang="de-DE" dirty="0"/>
                        <a:t>NOUN</a:t>
                      </a:r>
                    </a:p>
                  </a:txBody>
                  <a:tcPr/>
                </a:tc>
                <a:tc>
                  <a:txBody>
                    <a:bodyPr/>
                    <a:lstStyle/>
                    <a:p>
                      <a:r>
                        <a:rPr lang="de-DE" dirty="0"/>
                        <a:t>ABOUT</a:t>
                      </a:r>
                    </a:p>
                  </a:txBody>
                  <a:tcPr/>
                </a:tc>
                <a:tc>
                  <a:txBody>
                    <a:bodyPr/>
                    <a:lstStyle/>
                    <a:p>
                      <a:r>
                        <a:rPr lang="de-DE" dirty="0"/>
                        <a:t>TIME</a:t>
                      </a:r>
                    </a:p>
                  </a:txBody>
                  <a:tcPr/>
                </a:tc>
                <a:tc>
                  <a:txBody>
                    <a:bodyPr/>
                    <a:lstStyle/>
                    <a:p>
                      <a:r>
                        <a:rPr lang="de-DE" dirty="0"/>
                        <a:t>AFTER</a:t>
                      </a:r>
                    </a:p>
                  </a:txBody>
                  <a:tcPr/>
                </a:tc>
                <a:extLst>
                  <a:ext uri="{0D108BD9-81ED-4DB2-BD59-A6C34878D82A}">
                    <a16:rowId xmlns:a16="http://schemas.microsoft.com/office/drawing/2014/main" val="1904737301"/>
                  </a:ext>
                </a:extLst>
              </a:tr>
              <a:tr h="370840">
                <a:tc>
                  <a:txBody>
                    <a:bodyPr/>
                    <a:lstStyle/>
                    <a:p>
                      <a:r>
                        <a:rPr lang="de-DE" i="1" dirty="0" err="1"/>
                        <a:t>be</a:t>
                      </a:r>
                      <a:r>
                        <a:rPr lang="de-DE" i="1" dirty="0"/>
                        <a:t> </a:t>
                      </a:r>
                      <a:r>
                        <a:rPr lang="de-DE" i="1" dirty="0" err="1"/>
                        <a:t>embroiled</a:t>
                      </a:r>
                      <a:r>
                        <a:rPr lang="de-DE" i="1" dirty="0"/>
                        <a:t> in </a:t>
                      </a:r>
                    </a:p>
                  </a:txBody>
                  <a:tcPr/>
                </a:tc>
                <a:tc>
                  <a:txBody>
                    <a:bodyPr/>
                    <a:lstStyle/>
                    <a:p>
                      <a:pPr lvl="0">
                        <a:buNone/>
                      </a:pPr>
                      <a:r>
                        <a:rPr lang="de-DE" sz="1800" b="0" i="1" u="none" strike="noStrike" noProof="0" dirty="0" err="1">
                          <a:solidFill>
                            <a:srgbClr val="000000"/>
                          </a:solidFill>
                          <a:latin typeface="Calibri"/>
                        </a:rPr>
                        <a:t>fresh</a:t>
                      </a:r>
                      <a:endParaRPr lang="en-US" dirty="0" err="1"/>
                    </a:p>
                  </a:txBody>
                  <a:tcPr/>
                </a:tc>
                <a:tc>
                  <a:txBody>
                    <a:bodyPr/>
                    <a:lstStyle/>
                    <a:p>
                      <a:r>
                        <a:rPr lang="de-DE" i="1" dirty="0" err="1"/>
                        <a:t>controversy</a:t>
                      </a:r>
                      <a:endParaRPr lang="de-DE" i="1" dirty="0"/>
                    </a:p>
                  </a:txBody>
                  <a:tcPr/>
                </a:tc>
                <a:tc>
                  <a:txBody>
                    <a:bodyPr/>
                    <a:lstStyle/>
                    <a:p>
                      <a:r>
                        <a:rPr lang="de-DE" i="1" dirty="0" err="1"/>
                        <a:t>over</a:t>
                      </a:r>
                      <a:endParaRPr lang="de-DE" i="1" dirty="0"/>
                    </a:p>
                  </a:txBody>
                  <a:tcPr/>
                </a:tc>
                <a:tc>
                  <a:txBody>
                    <a:bodyPr/>
                    <a:lstStyle/>
                    <a:p>
                      <a:r>
                        <a:rPr lang="de-DE" i="1" dirty="0" err="1"/>
                        <a:t>yesterday</a:t>
                      </a:r>
                      <a:endParaRPr lang="de-DE" i="1" dirty="0"/>
                    </a:p>
                  </a:txBody>
                  <a:tcPr/>
                </a:tc>
                <a:tc>
                  <a:txBody>
                    <a:bodyPr/>
                    <a:lstStyle/>
                    <a:p>
                      <a:r>
                        <a:rPr lang="de-DE" i="1" dirty="0" err="1"/>
                        <a:t>when</a:t>
                      </a:r>
                      <a:endParaRPr lang="de-DE" i="1" dirty="0"/>
                    </a:p>
                  </a:txBody>
                  <a:tcPr/>
                </a:tc>
                <a:extLst>
                  <a:ext uri="{0D108BD9-81ED-4DB2-BD59-A6C34878D82A}">
                    <a16:rowId xmlns:a16="http://schemas.microsoft.com/office/drawing/2014/main" val="38730842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err="1"/>
                        <a:t>be</a:t>
                      </a:r>
                      <a:r>
                        <a:rPr lang="de-DE" i="1" dirty="0"/>
                        <a:t> at </a:t>
                      </a:r>
                      <a:r>
                        <a:rPr lang="de-DE" i="1" dirty="0" err="1"/>
                        <a:t>the</a:t>
                      </a:r>
                      <a:r>
                        <a:rPr lang="de-DE" i="1" dirty="0"/>
                        <a:t> </a:t>
                      </a:r>
                      <a:r>
                        <a:rPr lang="de-DE" i="1" dirty="0" err="1"/>
                        <a:t>centre</a:t>
                      </a:r>
                      <a:r>
                        <a:rPr lang="de-DE" i="1" dirty="0"/>
                        <a:t> </a:t>
                      </a:r>
                      <a:r>
                        <a:rPr lang="de-DE" i="1" dirty="0" err="1"/>
                        <a:t>of</a:t>
                      </a:r>
                      <a:endParaRPr lang="de-DE" i="1" dirty="0"/>
                    </a:p>
                  </a:txBody>
                  <a:tcPr/>
                </a:tc>
                <a:tc>
                  <a:txBody>
                    <a:bodyPr/>
                    <a:lstStyle/>
                    <a:p>
                      <a:endParaRPr lang="de-DE" i="1" dirty="0"/>
                    </a:p>
                  </a:txBody>
                  <a:tcPr/>
                </a:tc>
                <a:tc>
                  <a:txBody>
                    <a:bodyPr/>
                    <a:lstStyle/>
                    <a:p>
                      <a:r>
                        <a:rPr lang="de-DE" i="1" dirty="0" err="1"/>
                        <a:t>row</a:t>
                      </a:r>
                      <a:endParaRPr lang="de-DE" i="1" dirty="0"/>
                    </a:p>
                  </a:txBody>
                  <a:tcPr/>
                </a:tc>
                <a:tc>
                  <a:txBody>
                    <a:bodyPr/>
                    <a:lstStyle/>
                    <a:p>
                      <a:r>
                        <a:rPr lang="de-DE" i="1" dirty="0" err="1"/>
                        <a:t>about</a:t>
                      </a:r>
                      <a:endParaRPr lang="de-DE" i="1" dirty="0"/>
                    </a:p>
                  </a:txBody>
                  <a:tcPr/>
                </a:tc>
                <a:tc>
                  <a:txBody>
                    <a:bodyPr/>
                    <a:lstStyle/>
                    <a:p>
                      <a:r>
                        <a:rPr lang="de-DE" i="1" dirty="0"/>
                        <a:t>last </a:t>
                      </a:r>
                      <a:r>
                        <a:rPr lang="de-DE" i="1" dirty="0" err="1"/>
                        <a:t>night</a:t>
                      </a:r>
                      <a:endParaRPr lang="de-DE" i="1" dirty="0"/>
                    </a:p>
                  </a:txBody>
                  <a:tcPr/>
                </a:tc>
                <a:tc>
                  <a:txBody>
                    <a:bodyPr/>
                    <a:lstStyle/>
                    <a:p>
                      <a:r>
                        <a:rPr lang="de-DE" i="1" dirty="0" err="1"/>
                        <a:t>as</a:t>
                      </a:r>
                      <a:endParaRPr lang="de-DE" i="1" dirty="0"/>
                    </a:p>
                  </a:txBody>
                  <a:tcPr/>
                </a:tc>
                <a:extLst>
                  <a:ext uri="{0D108BD9-81ED-4DB2-BD59-A6C34878D82A}">
                    <a16:rowId xmlns:a16="http://schemas.microsoft.com/office/drawing/2014/main" val="1849359313"/>
                  </a:ext>
                </a:extLst>
              </a:tr>
              <a:tr h="370840">
                <a:tc>
                  <a:txBody>
                    <a:bodyPr/>
                    <a:lstStyle/>
                    <a:p>
                      <a:r>
                        <a:rPr lang="de-DE" i="1" dirty="0" err="1"/>
                        <a:t>be</a:t>
                      </a:r>
                      <a:r>
                        <a:rPr lang="de-DE" i="1" dirty="0"/>
                        <a:t> dealt</a:t>
                      </a:r>
                    </a:p>
                  </a:txBody>
                  <a:tcPr/>
                </a:tc>
                <a:tc>
                  <a:txBody>
                    <a:bodyPr/>
                    <a:lstStyle/>
                    <a:p>
                      <a:endParaRPr lang="de-DE"/>
                    </a:p>
                  </a:txBody>
                  <a:tcPr/>
                </a:tc>
                <a:tc>
                  <a:txBody>
                    <a:bodyPr/>
                    <a:lstStyle/>
                    <a:p>
                      <a:r>
                        <a:rPr lang="de-DE" i="1" dirty="0" err="1"/>
                        <a:t>embarassment</a:t>
                      </a:r>
                      <a:endParaRPr lang="de-DE" i="1" dirty="0"/>
                    </a:p>
                  </a:txBody>
                  <a:tcPr/>
                </a:tc>
                <a:tc>
                  <a:txBody>
                    <a:bodyPr/>
                    <a:lstStyle/>
                    <a:p>
                      <a:r>
                        <a:rPr lang="de-DE" i="1" dirty="0" err="1"/>
                        <a:t>to</a:t>
                      </a:r>
                      <a:endParaRPr lang="de-DE" i="1" dirty="0"/>
                    </a:p>
                  </a:txBody>
                  <a:tcPr/>
                </a:tc>
                <a:tc>
                  <a:txBody>
                    <a:bodyPr/>
                    <a:lstStyle/>
                    <a:p>
                      <a:r>
                        <a:rPr lang="de-DE" i="1" dirty="0" err="1"/>
                        <a:t>today</a:t>
                      </a:r>
                      <a:endParaRPr lang="de-DE" i="1" dirty="0"/>
                    </a:p>
                  </a:txBody>
                  <a:tcPr/>
                </a:tc>
                <a:tc>
                  <a:txBody>
                    <a:bodyPr/>
                    <a:lstStyle/>
                    <a:p>
                      <a:endParaRPr lang="de-DE"/>
                    </a:p>
                  </a:txBody>
                  <a:tcPr/>
                </a:tc>
                <a:extLst>
                  <a:ext uri="{0D108BD9-81ED-4DB2-BD59-A6C34878D82A}">
                    <a16:rowId xmlns:a16="http://schemas.microsoft.com/office/drawing/2014/main" val="3085017817"/>
                  </a:ext>
                </a:extLst>
              </a:tr>
              <a:tr h="370840">
                <a:tc>
                  <a:txBody>
                    <a:bodyPr/>
                    <a:lstStyle/>
                    <a:p>
                      <a:r>
                        <a:rPr lang="de-DE" i="1" dirty="0" err="1"/>
                        <a:t>ignite</a:t>
                      </a:r>
                      <a:endParaRPr lang="de-DE" i="1" dirty="0"/>
                    </a:p>
                  </a:txBody>
                  <a:tcPr/>
                </a:tc>
                <a:tc>
                  <a:txBody>
                    <a:bodyPr/>
                    <a:lstStyle/>
                    <a:p>
                      <a:endParaRPr lang="de-DE"/>
                    </a:p>
                  </a:txBody>
                  <a:tcPr/>
                </a:tc>
                <a:tc>
                  <a:txBody>
                    <a:bodyPr/>
                    <a:lstStyle/>
                    <a:p>
                      <a:r>
                        <a:rPr lang="de-DE" i="1" dirty="0" err="1"/>
                        <a:t>blow</a:t>
                      </a:r>
                      <a:endParaRPr lang="de-DE" i="1"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46798632"/>
                  </a:ext>
                </a:extLst>
              </a:tr>
              <a:tr h="370840">
                <a:tc>
                  <a:txBody>
                    <a:bodyPr/>
                    <a:lstStyle/>
                    <a:p>
                      <a:r>
                        <a:rPr lang="de-DE" i="1" dirty="0" err="1"/>
                        <a:t>heap</a:t>
                      </a:r>
                      <a:r>
                        <a:rPr lang="de-DE" i="1" dirty="0"/>
                        <a:t> on</a:t>
                      </a:r>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1927975382"/>
                  </a:ext>
                </a:extLst>
              </a:tr>
              <a:tr h="370840">
                <a:tc>
                  <a:txBody>
                    <a:bodyPr/>
                    <a:lstStyle/>
                    <a:p>
                      <a:r>
                        <a:rPr lang="de-DE" i="1" dirty="0" err="1"/>
                        <a:t>erupt</a:t>
                      </a:r>
                      <a:endParaRPr lang="de-DE" i="1" dirty="0"/>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3687305732"/>
                  </a:ext>
                </a:extLst>
              </a:tr>
            </a:tbl>
          </a:graphicData>
        </a:graphic>
      </p:graphicFrame>
      <p:sp>
        <p:nvSpPr>
          <p:cNvPr id="7" name="Rectangle 6">
            <a:extLst>
              <a:ext uri="{FF2B5EF4-FFF2-40B4-BE49-F238E27FC236}">
                <a16:creationId xmlns:a16="http://schemas.microsoft.com/office/drawing/2014/main" id="{90AD511A-5756-1246-EAB0-5B42D98F07AC}"/>
              </a:ext>
            </a:extLst>
          </p:cNvPr>
          <p:cNvSpPr/>
          <p:nvPr/>
        </p:nvSpPr>
        <p:spPr>
          <a:xfrm>
            <a:off x="4199409" y="4091101"/>
            <a:ext cx="1739153" cy="1544156"/>
          </a:xfrm>
          <a:prstGeom prst="rect">
            <a:avLst/>
          </a:prstGeom>
          <a:noFill/>
          <a:ln w="571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oter Placeholder 1">
            <a:extLst>
              <a:ext uri="{FF2B5EF4-FFF2-40B4-BE49-F238E27FC236}">
                <a16:creationId xmlns:a16="http://schemas.microsoft.com/office/drawing/2014/main" id="{B11740F4-D814-BFD6-8F96-6A54CDB0BAEB}"/>
              </a:ext>
            </a:extLst>
          </p:cNvPr>
          <p:cNvSpPr>
            <a:spLocks noGrp="1"/>
          </p:cNvSpPr>
          <p:nvPr>
            <p:ph type="ftr" sz="quarter" idx="11"/>
          </p:nvPr>
        </p:nvSpPr>
        <p:spPr/>
        <p:txBody>
          <a:bodyPr/>
          <a:lstStyle/>
          <a:p>
            <a:r>
              <a:rPr lang="en-US"/>
              <a:t>FlexiConc: Reading concordances with algorithms</a:t>
            </a:r>
          </a:p>
        </p:txBody>
      </p:sp>
      <p:sp>
        <p:nvSpPr>
          <p:cNvPr id="3" name="Slide Number Placeholder 2">
            <a:extLst>
              <a:ext uri="{FF2B5EF4-FFF2-40B4-BE49-F238E27FC236}">
                <a16:creationId xmlns:a16="http://schemas.microsoft.com/office/drawing/2014/main" id="{5B6C1F6C-A76A-123B-AF98-4D07DFBAB10D}"/>
              </a:ext>
            </a:extLst>
          </p:cNvPr>
          <p:cNvSpPr>
            <a:spLocks noGrp="1"/>
          </p:cNvSpPr>
          <p:nvPr>
            <p:ph type="sldNum" sz="quarter" idx="12"/>
          </p:nvPr>
        </p:nvSpPr>
        <p:spPr/>
        <p:txBody>
          <a:bodyPr/>
          <a:lstStyle/>
          <a:p>
            <a:fld id="{B2EB7B1D-155F-DE45-A4D9-3453DB08EE0D}" type="slidenum">
              <a:rPr lang="en-GB"/>
              <a:pPr/>
              <a:t>9</a:t>
            </a:fld>
            <a:endParaRPr lang="en-GB"/>
          </a:p>
        </p:txBody>
      </p:sp>
      <p:sp>
        <p:nvSpPr>
          <p:cNvPr id="8" name="Date Placeholder 7">
            <a:extLst>
              <a:ext uri="{FF2B5EF4-FFF2-40B4-BE49-F238E27FC236}">
                <a16:creationId xmlns:a16="http://schemas.microsoft.com/office/drawing/2014/main" id="{3A5545E2-6015-8ECF-5901-07A88195DB24}"/>
              </a:ext>
            </a:extLst>
          </p:cNvPr>
          <p:cNvSpPr>
            <a:spLocks noGrp="1"/>
          </p:cNvSpPr>
          <p:nvPr>
            <p:ph type="dt" sz="half" idx="10"/>
          </p:nvPr>
        </p:nvSpPr>
        <p:spPr/>
        <p:txBody>
          <a:bodyPr/>
          <a:lstStyle/>
          <a:p>
            <a:r>
              <a:rPr lang="en-GB"/>
              <a:t>9 Sep 2025 | © RC21 Team</a:t>
            </a:r>
            <a:endParaRPr lang="en-US"/>
          </a:p>
        </p:txBody>
      </p:sp>
      <p:sp>
        <p:nvSpPr>
          <p:cNvPr id="9" name="Rectangle 8">
            <a:extLst>
              <a:ext uri="{FF2B5EF4-FFF2-40B4-BE49-F238E27FC236}">
                <a16:creationId xmlns:a16="http://schemas.microsoft.com/office/drawing/2014/main" id="{B052E0CF-E38A-7A2D-8363-E169E7D72AEB}"/>
              </a:ext>
            </a:extLst>
          </p:cNvPr>
          <p:cNvSpPr/>
          <p:nvPr/>
        </p:nvSpPr>
        <p:spPr>
          <a:xfrm>
            <a:off x="3189768" y="4091100"/>
            <a:ext cx="946298" cy="374575"/>
          </a:xfrm>
          <a:prstGeom prst="rect">
            <a:avLst/>
          </a:prstGeom>
          <a:noFill/>
          <a:ln w="571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69394350"/>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42424"/>
      </a:dk2>
      <a:lt2>
        <a:srgbClr val="CCCCCC"/>
      </a:lt2>
      <a:accent1>
        <a:srgbClr val="54C5F3"/>
      </a:accent1>
      <a:accent2>
        <a:srgbClr val="F4AAB9"/>
      </a:accent2>
      <a:accent3>
        <a:srgbClr val="C0D7A1"/>
      </a:accent3>
      <a:accent4>
        <a:srgbClr val="C8A8F3"/>
      </a:accent4>
      <a:accent5>
        <a:srgbClr val="F3D4AE"/>
      </a:accent5>
      <a:accent6>
        <a:srgbClr val="65CBB9"/>
      </a:accent6>
      <a:hlink>
        <a:srgbClr val="5B19B5"/>
      </a:hlink>
      <a:folHlink>
        <a:srgbClr val="5B19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0" tIns="0" rIns="0" bIns="0" rtlCol="0" anchor="ctr">
        <a:noAutofit/>
      </a:bodyPr>
      <a:lstStyle>
        <a:defPPr algn="ctr">
          <a:defRPr sz="2400">
            <a:solidFill>
              <a:schemeClr val="tx1"/>
            </a:solidFill>
            <a:latin typeface="FAUSans Office" panose="020B0504010101010104" pitchFamily="34" charset="77"/>
            <a:cs typeface="FAUSans Office" panose="020B0504010101010104" pitchFamily="34" charset="77"/>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9f7cd3-bec7-49ea-ba26-5e85d7756a91" xsi:nil="true"/>
    <lcf76f155ced4ddcb4097134ff3c332f xmlns="ff3c66ed-9060-4b44-be2d-3d344d05f2d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4863935D01D9249BB91A8139635CB70" ma:contentTypeVersion="11" ma:contentTypeDescription="Ein neues Dokument erstellen." ma:contentTypeScope="" ma:versionID="7508e537173d70d832e9d7ab3d209780">
  <xsd:schema xmlns:xsd="http://www.w3.org/2001/XMLSchema" xmlns:xs="http://www.w3.org/2001/XMLSchema" xmlns:p="http://schemas.microsoft.com/office/2006/metadata/properties" xmlns:ns2="ff3c66ed-9060-4b44-be2d-3d344d05f2dc" xmlns:ns3="5a9f7cd3-bec7-49ea-ba26-5e85d7756a91" targetNamespace="http://schemas.microsoft.com/office/2006/metadata/properties" ma:root="true" ma:fieldsID="7f7747821221f83d09423c73c547ba7e" ns2:_="" ns3:_="">
    <xsd:import namespace="ff3c66ed-9060-4b44-be2d-3d344d05f2dc"/>
    <xsd:import namespace="5a9f7cd3-bec7-49ea-ba26-5e85d7756a9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c66ed-9060-4b44-be2d-3d344d05f2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0e979915-1b84-43d5-84e4-ad1a289bda8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9f7cd3-bec7-49ea-ba26-5e85d7756a9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d5b605a-5bf4-4ec9-8ac6-8280965f468e}" ma:internalName="TaxCatchAll" ma:showField="CatchAllData" ma:web="5a9f7cd3-bec7-49ea-ba26-5e85d7756a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028DA-32C0-4908-B62D-9AF597270AB1}">
  <ds:schemaRefs>
    <ds:schemaRef ds:uri="http://purl.org/dc/elements/1.1/"/>
    <ds:schemaRef ds:uri="http://schemas.microsoft.com/office/infopath/2007/PartnerControls"/>
    <ds:schemaRef ds:uri="ff3c66ed-9060-4b44-be2d-3d344d05f2dc"/>
    <ds:schemaRef ds:uri="http://purl.org/dc/dcmitype/"/>
    <ds:schemaRef ds:uri="http://schemas.microsoft.com/office/2006/metadata/properties"/>
    <ds:schemaRef ds:uri="http://purl.org/dc/terms/"/>
    <ds:schemaRef ds:uri="http://www.w3.org/XML/1998/namespace"/>
    <ds:schemaRef ds:uri="5a9f7cd3-bec7-49ea-ba26-5e85d7756a91"/>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31E5E88D-A801-4F03-815F-5EB728681608}">
  <ds:schemaRefs>
    <ds:schemaRef ds:uri="http://schemas.microsoft.com/sharepoint/v3/contenttype/forms"/>
  </ds:schemaRefs>
</ds:datastoreItem>
</file>

<file path=customXml/itemProps3.xml><?xml version="1.0" encoding="utf-8"?>
<ds:datastoreItem xmlns:ds="http://schemas.openxmlformats.org/officeDocument/2006/customXml" ds:itemID="{DCE550B3-170A-426D-BA08-360D67DAB8E1}">
  <ds:schemaRefs>
    <ds:schemaRef ds:uri="5a9f7cd3-bec7-49ea-ba26-5e85d7756a91"/>
    <ds:schemaRef ds:uri="ff3c66ed-9060-4b44-be2d-3d344d05f2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2efcef3-8496-40b8-9de8-f135982f3461}" enabled="0" method="" siteId="{b2efcef3-8496-40b8-9de8-f135982f3461}" removed="1"/>
</clbl:labelList>
</file>

<file path=docProps/app.xml><?xml version="1.0" encoding="utf-8"?>
<Properties xmlns="http://schemas.openxmlformats.org/officeDocument/2006/extended-properties" xmlns:vt="http://schemas.openxmlformats.org/officeDocument/2006/docPropsVTypes">
  <Template>Office 2013 - 2022 Theme</Template>
  <TotalTime>11496</TotalTime>
  <Words>9189</Words>
  <Application>Microsoft Macintosh PowerPoint</Application>
  <PresentationFormat>Widescreen</PresentationFormat>
  <Paragraphs>1081</Paragraphs>
  <Slides>85</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4" baseType="lpstr">
      <vt:lpstr>FAUSans Office</vt:lpstr>
      <vt:lpstr>Consolas</vt:lpstr>
      <vt:lpstr>Arial</vt:lpstr>
      <vt:lpstr>Calibri</vt:lpstr>
      <vt:lpstr>Wingdings</vt:lpstr>
      <vt:lpstr>Candara</vt:lpstr>
      <vt:lpstr>Aptos</vt:lpstr>
      <vt:lpstr>Office Theme</vt:lpstr>
      <vt:lpstr>Dokument</vt:lpstr>
      <vt:lpstr>PowerPoint Presentation</vt:lpstr>
      <vt:lpstr>Overview of the tutorial</vt:lpstr>
      <vt:lpstr>Orientation</vt:lpstr>
      <vt:lpstr>A concordance …</vt:lpstr>
      <vt:lpstr>A concordance …</vt:lpstr>
      <vt:lpstr>A concordance illustrates patterns of a word</vt:lpstr>
      <vt:lpstr>PowerPoint Presentation</vt:lpstr>
      <vt:lpstr>Theoretical background</vt:lpstr>
      <vt:lpstr>Controversy patterns in text-initial sent's of news reports (Mahlberg &amp; O'Donnell 2008)</vt:lpstr>
      <vt:lpstr>Lexical item (e.g. Sinclair 1988)</vt:lpstr>
      <vt:lpstr>PowerPoint Presentation</vt:lpstr>
      <vt:lpstr>Hands-on: manual concordance reading</vt:lpstr>
      <vt:lpstr>PowerPoint Presentation</vt:lpstr>
      <vt:lpstr>PowerPoint Presentation</vt:lpstr>
      <vt:lpstr>PowerPoint Presentation</vt:lpstr>
      <vt:lpstr>PowerPoint Presentation</vt:lpstr>
      <vt:lpstr>Will it always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Orientation</vt:lpstr>
      <vt:lpstr>A conc. reading procedure (Sinclair 2003)</vt:lpstr>
      <vt:lpstr>How can concordancing software help?</vt:lpstr>
      <vt:lpstr>How can concordancing software help?</vt:lpstr>
      <vt:lpstr>Select lines to “zoom in”</vt:lpstr>
      <vt:lpstr>Sort lines (e.g. on right context)</vt:lpstr>
      <vt:lpstr>Rank lines with KWICgrouper</vt:lpstr>
      <vt:lpstr>Sort by KWICpatterns</vt:lpstr>
      <vt:lpstr>CQPweb: A hands-on example</vt:lpstr>
      <vt:lpstr>CQPweb: A hands-on example</vt:lpstr>
      <vt:lpstr>Simple search</vt:lpstr>
      <vt:lpstr>Concordance (kwic = key word in context)</vt:lpstr>
      <vt:lpstr>Extended context display with formatting</vt:lpstr>
      <vt:lpstr>Sorted concordance: great</vt:lpstr>
      <vt:lpstr>Frequency breakdown: fake</vt:lpstr>
      <vt:lpstr>Time for a closer look: fake news</vt:lpstr>
      <vt:lpstr>Distribution across metadata categories</vt:lpstr>
      <vt:lpstr>Collocation analysis</vt:lpstr>
      <vt:lpstr>CQPweb exercise</vt:lpstr>
      <vt:lpstr>Again: How can concordancing software help?</vt:lpstr>
      <vt:lpstr>Practices in different disciplines: strategies </vt:lpstr>
      <vt:lpstr>Selecting </vt:lpstr>
      <vt:lpstr>Selecting </vt:lpstr>
      <vt:lpstr>Ordering</vt:lpstr>
      <vt:lpstr>Ordering</vt:lpstr>
      <vt:lpstr>Grouping</vt:lpstr>
      <vt:lpstr>Orientation</vt:lpstr>
      <vt:lpstr>Our goal</vt:lpstr>
      <vt:lpstr>But why?</vt:lpstr>
      <vt:lpstr>But why?</vt:lpstr>
      <vt:lpstr>Concordance reading strategies</vt:lpstr>
      <vt:lpstr>From strategies to algorithms</vt:lpstr>
      <vt:lpstr>From strategies to algorithms</vt:lpstr>
      <vt:lpstr>From strategies to algorithms</vt:lpstr>
      <vt:lpstr>Combining algorithms</vt:lpstr>
      <vt:lpstr>The analysis tree</vt:lpstr>
      <vt:lpstr>Combining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 mathematical model of organising conc.</vt:lpstr>
      <vt:lpstr>Concordance view</vt:lpstr>
      <vt:lpstr>Formalising algorithms</vt:lpstr>
      <vt:lpstr>Strategy 1: Selecting</vt:lpstr>
      <vt:lpstr>Strategy 2: Sorting [Ordering]</vt:lpstr>
      <vt:lpstr>Aside: Context trees &amp; KWIC patterns</vt:lpstr>
      <vt:lpstr>Strategy 3: Ranking [Ordering]</vt:lpstr>
      <vt:lpstr>Strategy 4: Partitioning [Grouping]</vt:lpstr>
      <vt:lpstr>Strategy 5: Clustering [Grouping]</vt:lpstr>
      <vt:lpstr>Strategy 1': Manual Selecting</vt:lpstr>
      <vt:lpstr>Research documentation</vt:lpstr>
      <vt:lpstr>Time for a break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Finlayson (English Language and Linguistics)</dc:creator>
  <cp:lastModifiedBy> </cp:lastModifiedBy>
  <cp:revision>219</cp:revision>
  <dcterms:created xsi:type="dcterms:W3CDTF">2024-03-12T00:45:26Z</dcterms:created>
  <dcterms:modified xsi:type="dcterms:W3CDTF">2025-09-09T10:15:39Z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0x01010034863935D01D9249BB91A8139635CB70</vt:lpwstr>
  </property>
  <property fmtid="{D5CDD505-2E9C-101B-9397-08002B2CF9AE}" pid="3" name="MediaServiceImageTags">
    <vt:lpwstr/>
  </property>
  <property fmtid="{D5CDD505-2E9C-101B-9397-08002B2CF9AE}" pid="4" name="ICV">
    <vt:lpwstr/>
  </property>
  <property fmtid="{D5CDD505-2E9C-101B-9397-08002B2CF9AE}" pid="5" name="KSOProductBuildVer">
    <vt:lpwstr>1033-11.1.0.11711</vt:lpwstr>
  </property>
</Properties>
</file>